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719" r:id="rId3"/>
    <p:sldId id="708" r:id="rId4"/>
    <p:sldId id="717" r:id="rId5"/>
    <p:sldId id="732" r:id="rId6"/>
    <p:sldId id="733" r:id="rId7"/>
    <p:sldId id="734" r:id="rId8"/>
    <p:sldId id="725" r:id="rId9"/>
    <p:sldId id="737" r:id="rId10"/>
    <p:sldId id="723" r:id="rId11"/>
    <p:sldId id="738" r:id="rId12"/>
    <p:sldId id="739" r:id="rId13"/>
    <p:sldId id="716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45BAF82-8020-C840-A2E6-308472F7257E}">
          <p14:sldIdLst>
            <p14:sldId id="256"/>
            <p14:sldId id="719"/>
            <p14:sldId id="708"/>
            <p14:sldId id="717"/>
            <p14:sldId id="732"/>
            <p14:sldId id="733"/>
            <p14:sldId id="734"/>
            <p14:sldId id="725"/>
            <p14:sldId id="737"/>
            <p14:sldId id="723"/>
            <p14:sldId id="738"/>
            <p14:sldId id="739"/>
            <p14:sldId id="716"/>
          </p14:sldIdLst>
        </p14:section>
        <p14:section name="Key Highlights" id="{AC4A68CB-B6EC-2646-92D5-23D9E02D95CF}">
          <p14:sldIdLst/>
        </p14:section>
        <p14:section name="Social Overview" id="{41F2F92F-2FCE-1B43-8CD6-9D8F9E58E49E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 autoAdjust="0"/>
    <p:restoredTop sz="74568" autoAdjust="0"/>
  </p:normalViewPr>
  <p:slideViewPr>
    <p:cSldViewPr snapToGrid="0" snapToObjects="1">
      <p:cViewPr>
        <p:scale>
          <a:sx n="81" d="100"/>
          <a:sy n="81" d="100"/>
        </p:scale>
        <p:origin x="-1504" y="-1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976"/>
    </p:cViewPr>
  </p:sorterViewPr>
  <p:notesViewPr>
    <p:cSldViewPr snapToGrid="0" snapToObjects="1">
      <p:cViewPr varScale="1">
        <p:scale>
          <a:sx n="62" d="100"/>
          <a:sy n="62" d="100"/>
        </p:scale>
        <p:origin x="-3960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5D9D15-7178-4907-AACF-C54B606ABCD1}" type="datetimeFigureOut">
              <a:rPr lang="en-US" smtClean="0"/>
              <a:pPr/>
              <a:t>16/4/13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531C26-4237-463D-9B0D-E3D3F36D83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793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31C26-4237-463D-9B0D-E3D3F36D83C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7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198000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AF8C-B6C2-E54D-AC33-A39DC2AF7807}" type="datetimeFigureOut">
              <a:rPr lang="en-US" smtClean="0"/>
              <a:pPr/>
              <a:t>16/4/13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96140-637C-FC42-9B74-DAA1C391FB0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Logo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0" y="1607547"/>
            <a:ext cx="2489200" cy="243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0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AF8C-B6C2-E54D-AC33-A39DC2AF7807}" type="datetimeFigureOut">
              <a:rPr lang="en-US" smtClean="0"/>
              <a:pPr/>
              <a:t>16/4/13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96140-637C-FC42-9B74-DAA1C391FB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21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AF8C-B6C2-E54D-AC33-A39DC2AF7807}" type="datetimeFigureOut">
              <a:rPr lang="en-US" smtClean="0"/>
              <a:pPr/>
              <a:t>16/4/13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96140-637C-FC42-9B74-DAA1C391FB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253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1115617" y="2349214"/>
            <a:ext cx="7772400" cy="4007143"/>
          </a:xfrm>
        </p:spPr>
        <p:txBody>
          <a:bodyPr anchor="t">
            <a:noAutofit/>
          </a:bodyPr>
          <a:lstStyle>
            <a:lvl1pPr algn="r">
              <a:defRPr sz="6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 dirty="0"/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20ED1DD-2714-AD46-8B7D-29550B3C49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8277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Logo.png"/>
          <p:cNvPicPr>
            <a:picLocks noChangeAspect="1"/>
          </p:cNvPicPr>
          <p:nvPr userDrawn="1"/>
        </p:nvPicPr>
        <p:blipFill>
          <a:blip r:embed="rId2"/>
          <a:srcRect b="7444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10" descr="屏幕快照 2016-03-14 下午7.28.07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548563" y="4999038"/>
            <a:ext cx="1093787" cy="1093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2503" y="4999811"/>
            <a:ext cx="7278455" cy="676316"/>
          </a:xfrm>
        </p:spPr>
        <p:txBody>
          <a:bodyPr/>
          <a:lstStyle>
            <a:lvl1pPr>
              <a:defRPr sz="4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2503" y="5707486"/>
            <a:ext cx="6400800" cy="385681"/>
          </a:xfrm>
        </p:spPr>
        <p:txBody>
          <a:bodyPr/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AF8C-B6C2-E54D-AC33-A39DC2AF7807}" type="datetimeFigureOut">
              <a:rPr lang="en-US" smtClean="0"/>
              <a:pPr/>
              <a:t>16/4/13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96140-637C-FC42-9B74-DAA1C391FB0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28600" y="1066800"/>
            <a:ext cx="8610600" cy="1588"/>
          </a:xfrm>
          <a:prstGeom prst="line">
            <a:avLst/>
          </a:prstGeom>
          <a:ln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Screen shot 2011-12-18 at 11.04.43 PM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0" y="41965"/>
            <a:ext cx="990600" cy="97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082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AF8C-B6C2-E54D-AC33-A39DC2AF7807}" type="datetimeFigureOut">
              <a:rPr lang="en-US" smtClean="0"/>
              <a:pPr/>
              <a:t>16/4/13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96140-637C-FC42-9B74-DAA1C391FB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010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AF8C-B6C2-E54D-AC33-A39DC2AF7807}" type="datetimeFigureOut">
              <a:rPr lang="en-US" smtClean="0"/>
              <a:pPr/>
              <a:t>16/4/13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96140-637C-FC42-9B74-DAA1C391FB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29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AF8C-B6C2-E54D-AC33-A39DC2AF7807}" type="datetimeFigureOut">
              <a:rPr lang="en-US" smtClean="0"/>
              <a:pPr/>
              <a:t>16/4/13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96140-637C-FC42-9B74-DAA1C391FB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955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AF8C-B6C2-E54D-AC33-A39DC2AF7807}" type="datetimeFigureOut">
              <a:rPr lang="en-US" smtClean="0"/>
              <a:pPr/>
              <a:t>16/4/13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96140-637C-FC42-9B74-DAA1C391FB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14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AF8C-B6C2-E54D-AC33-A39DC2AF7807}" type="datetimeFigureOut">
              <a:rPr lang="en-US" smtClean="0"/>
              <a:pPr/>
              <a:t>16/4/13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96140-637C-FC42-9B74-DAA1C391FB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61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AF8C-B6C2-E54D-AC33-A39DC2AF7807}" type="datetimeFigureOut">
              <a:rPr lang="en-US" smtClean="0"/>
              <a:pPr/>
              <a:t>16/4/13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96140-637C-FC42-9B74-DAA1C391FB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430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AF8C-B6C2-E54D-AC33-A39DC2AF7807}" type="datetimeFigureOut">
              <a:rPr lang="en-US" smtClean="0"/>
              <a:pPr/>
              <a:t>16/4/13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96140-637C-FC42-9B74-DAA1C391FB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870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5EAF8C-B6C2-E54D-AC33-A39DC2AF7807}" type="datetimeFigureOut">
              <a:rPr lang="en-US" smtClean="0"/>
              <a:pPr/>
              <a:t>16/4/13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96140-637C-FC42-9B74-DAA1C391FB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276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3" r:id="rId12"/>
    <p:sldLayoutId id="2147483674" r:id="rId13"/>
  </p:sldLayoutIdLst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jpeg"/><Relationship Id="rId8" Type="http://schemas.openxmlformats.org/officeDocument/2006/relationships/image" Target="../media/image14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5.jpeg"/><Relationship Id="rId7" Type="http://schemas.openxmlformats.org/officeDocument/2006/relationships/image" Target="../media/image16.jpe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7.jpeg"/><Relationship Id="rId7" Type="http://schemas.openxmlformats.org/officeDocument/2006/relationships/image" Target="../media/image18.jpe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9.jpeg"/><Relationship Id="rId7" Type="http://schemas.openxmlformats.org/officeDocument/2006/relationships/image" Target="../media/image20.jpe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jpeg"/><Relationship Id="rId5" Type="http://schemas.openxmlformats.org/officeDocument/2006/relationships/image" Target="../media/image8.jpe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2700" dirty="0" smtClean="0"/>
              <a:t> 2016 Summer Campaign</a:t>
            </a: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dirty="0" smtClean="0"/>
              <a:t> 4.21~6.15</a:t>
            </a:r>
            <a:br>
              <a:rPr lang="en-US" sz="2700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468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視覺</a:t>
            </a:r>
            <a:r>
              <a:rPr lang="en-US" altLang="zh-TW" dirty="0" smtClean="0"/>
              <a:t>/</a:t>
            </a:r>
            <a:r>
              <a:rPr lang="zh-TW" altLang="en-US" dirty="0" smtClean="0"/>
              <a:t>文字調整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457200" y="1305542"/>
            <a:ext cx="7061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u="sng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文案</a:t>
            </a:r>
            <a:endParaRPr lang="en-US" altLang="zh-TW" u="sng" dirty="0" smtClean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charset="0"/>
              <a:buChar char="•"/>
            </a:pP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因主題與流程有更新，請調整相關文字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先給一版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『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沁涼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』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即可</a:t>
            </a:r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4.13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下班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前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u="sng" dirty="0" smtClean="0">
                <a:solidFill>
                  <a:srgbClr val="FFC000"/>
                </a:solidFill>
                <a:latin typeface="微軟正黑體" pitchFamily="34" charset="-120"/>
                <a:ea typeface="微軟正黑體" pitchFamily="34" charset="-120"/>
              </a:rPr>
              <a:t>設計</a:t>
            </a:r>
            <a:endParaRPr lang="en-US" altLang="zh-TW" u="sng" dirty="0" smtClean="0">
              <a:solidFill>
                <a:srgbClr val="FFC000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General: 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背景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&amp;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文字請使用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pantone -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先給一版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『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沁涼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』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即可</a:t>
            </a:r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第一頁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slogan 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請用“盛放夏天，跟著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Gap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去旅行”</a:t>
            </a:r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第二頁不同的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spirit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請和不同的顏色結合</a:t>
            </a:r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首頁、主題選擇頁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左男右女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)&amp;coupon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請放明星圖</a:t>
            </a:r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(4.18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下班前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Timeline</a:t>
            </a:r>
            <a:endParaRPr lang="zh-TW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79388" y="1385349"/>
          <a:ext cx="8748466" cy="5472650"/>
        </p:xfrm>
        <a:graphic>
          <a:graphicData uri="http://schemas.openxmlformats.org/drawingml/2006/table">
            <a:tbl>
              <a:tblPr/>
              <a:tblGrid>
                <a:gridCol w="1152252"/>
                <a:gridCol w="1512168"/>
                <a:gridCol w="1512168"/>
                <a:gridCol w="1656184"/>
                <a:gridCol w="1484013"/>
                <a:gridCol w="667657"/>
                <a:gridCol w="764024"/>
              </a:tblGrid>
              <a:tr h="6466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200" b="1" kern="100" spc="200" baseline="0" dirty="0" smtClean="0">
                          <a:solidFill>
                            <a:srgbClr val="002A5F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Mon</a:t>
                      </a:r>
                      <a:endParaRPr lang="zh-TW" sz="1200" b="1" kern="100" spc="200" baseline="0" dirty="0">
                        <a:solidFill>
                          <a:srgbClr val="002A5F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200" b="1" kern="100" spc="200" baseline="0" dirty="0" smtClean="0">
                          <a:solidFill>
                            <a:srgbClr val="002A5F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Tue</a:t>
                      </a:r>
                      <a:endParaRPr lang="zh-TW" sz="1200" b="1" kern="100" spc="200" baseline="0" dirty="0">
                        <a:solidFill>
                          <a:srgbClr val="002A5F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137160" marR="137160" marT="137160" marB="137160" anchor="ctr">
                    <a:lnL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200" b="1" kern="100" spc="200" baseline="0" dirty="0" smtClean="0">
                          <a:solidFill>
                            <a:srgbClr val="002A5F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Wed</a:t>
                      </a:r>
                      <a:endParaRPr lang="zh-TW" sz="1200" b="1" kern="100" spc="200" baseline="0" dirty="0">
                        <a:solidFill>
                          <a:srgbClr val="002A5F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137160" marR="137160" marT="137160" marB="137160" anchor="ctr">
                    <a:lnL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200" b="1" kern="100" spc="200" baseline="0" dirty="0" smtClean="0">
                          <a:solidFill>
                            <a:srgbClr val="002A5F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Thu</a:t>
                      </a:r>
                      <a:endParaRPr lang="zh-TW" sz="1200" b="1" kern="100" spc="200" baseline="0" dirty="0">
                        <a:solidFill>
                          <a:srgbClr val="002A5F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137160" marR="137160" marT="137160" marB="137160" anchor="ctr">
                    <a:lnL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200" b="1" kern="100" spc="200" baseline="0" dirty="0" smtClean="0">
                          <a:solidFill>
                            <a:srgbClr val="002A5F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Fri</a:t>
                      </a:r>
                      <a:endParaRPr lang="zh-TW" sz="1200" b="1" kern="100" spc="200" baseline="0" dirty="0">
                        <a:solidFill>
                          <a:srgbClr val="002A5F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137160" marR="137160" marT="137160" marB="137160" anchor="ctr">
                    <a:lnL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200" b="1" kern="100" spc="200" baseline="0" dirty="0" smtClean="0">
                          <a:solidFill>
                            <a:srgbClr val="002A5F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Sat</a:t>
                      </a:r>
                      <a:endParaRPr lang="zh-TW" sz="1200" b="1" kern="100" spc="200" baseline="0" dirty="0">
                        <a:solidFill>
                          <a:srgbClr val="002A5F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137160" marR="137160" marT="137160" marB="13716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200" b="1" kern="100" spc="200" baseline="0" dirty="0" smtClean="0">
                          <a:solidFill>
                            <a:srgbClr val="002A5F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Sun</a:t>
                      </a:r>
                      <a:endParaRPr lang="zh-TW" sz="1200" b="1" kern="100" spc="200" baseline="0" dirty="0">
                        <a:solidFill>
                          <a:srgbClr val="002A5F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137160" marR="137160" marT="137160" marB="13716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1000"/>
                      </a:schemeClr>
                    </a:solidFill>
                  </a:tcPr>
                </a:tc>
              </a:tr>
              <a:tr h="93752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4/11</a:t>
                      </a:r>
                    </a:p>
                  </a:txBody>
                  <a:tcPr marL="137160" marR="137160" marT="137160" marB="137160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4/12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00" dirty="0" smtClean="0">
                          <a:solidFill>
                            <a:srgbClr val="00B05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設計切板</a:t>
                      </a:r>
                      <a:endParaRPr lang="en-US" altLang="zh-TW" sz="1200" kern="100" dirty="0" smtClean="0">
                        <a:solidFill>
                          <a:srgbClr val="00B050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137160" marR="137160" marT="137160" marB="137160">
                    <a:lnL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4/13</a:t>
                      </a:r>
                    </a:p>
                  </a:txBody>
                  <a:tcPr marL="137160" marR="137160" marT="137160" marB="137160">
                    <a:lnL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4/14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altLang="zh-TW" sz="1200" kern="100" dirty="0" smtClean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137160" marR="137160" marT="137160" marB="137160">
                    <a:lnL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4/15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00" dirty="0" smtClean="0">
                          <a:solidFill>
                            <a:schemeClr val="accent6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技術製作</a:t>
                      </a:r>
                      <a:endParaRPr lang="en-US" altLang="zh-TW" sz="1200" kern="100" dirty="0" smtClean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137160" marR="137160" marT="137160" marB="137160">
                    <a:lnL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4/16</a:t>
                      </a:r>
                    </a:p>
                  </a:txBody>
                  <a:tcPr marL="137160" marR="137160" marT="137160" marB="13716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4/17</a:t>
                      </a:r>
                    </a:p>
                  </a:txBody>
                  <a:tcPr marL="137160" marR="137160" marT="137160" marB="13716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81000"/>
                      </a:schemeClr>
                    </a:solidFill>
                  </a:tcPr>
                </a:tc>
              </a:tr>
              <a:tr h="43002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4/18</a:t>
                      </a:r>
                    </a:p>
                  </a:txBody>
                  <a:tcPr marL="137160" marR="137160" marT="137160" marB="137160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4/19</a:t>
                      </a:r>
                    </a:p>
                  </a:txBody>
                  <a:tcPr marL="137160" marR="137160" marT="137160" marB="137160">
                    <a:lnL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u="none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4/20</a:t>
                      </a:r>
                    </a:p>
                  </a:txBody>
                  <a:tcPr marL="137160" marR="137160" marT="137160" marB="137160">
                    <a:lnL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4/21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提供測試</a:t>
                      </a:r>
                      <a:endParaRPr lang="en-US" altLang="zh-TW" sz="1200" kern="100" dirty="0" smtClean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137160" marR="137160" marT="137160" marB="137160">
                    <a:lnL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4/22</a:t>
                      </a:r>
                    </a:p>
                  </a:txBody>
                  <a:tcPr marL="137160" marR="137160" marT="137160" marB="137160">
                    <a:lnL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4/23</a:t>
                      </a:r>
                    </a:p>
                  </a:txBody>
                  <a:tcPr marL="137160" marR="137160" marT="137160" marB="13716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4/24</a:t>
                      </a:r>
                    </a:p>
                  </a:txBody>
                  <a:tcPr marL="137160" marR="137160" marT="137160" marB="13716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81000"/>
                      </a:schemeClr>
                    </a:solidFill>
                  </a:tcPr>
                </a:tc>
              </a:tr>
              <a:tr h="8709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4/25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00" dirty="0" smtClean="0">
                          <a:solidFill>
                            <a:schemeClr val="accent6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上線</a:t>
                      </a:r>
                      <a:endParaRPr lang="en-US" altLang="zh-TW" sz="1200" kern="100" dirty="0" smtClean="0">
                        <a:solidFill>
                          <a:schemeClr val="accent6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137160" marR="137160" marT="137160" marB="137160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4/26</a:t>
                      </a:r>
                    </a:p>
                  </a:txBody>
                  <a:tcPr marL="137160" marR="137160" marT="137160" marB="137160">
                    <a:lnL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u="none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4/27</a:t>
                      </a:r>
                    </a:p>
                  </a:txBody>
                  <a:tcPr marL="137160" marR="137160" marT="137160" marB="137160">
                    <a:lnL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4/28</a:t>
                      </a:r>
                    </a:p>
                  </a:txBody>
                  <a:tcPr marL="137160" marR="137160" marT="137160" marB="137160">
                    <a:lnL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4/29</a:t>
                      </a:r>
                    </a:p>
                  </a:txBody>
                  <a:tcPr marL="137160" marR="137160" marT="137160" marB="137160">
                    <a:lnL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4/30</a:t>
                      </a:r>
                    </a:p>
                  </a:txBody>
                  <a:tcPr marL="137160" marR="137160" marT="137160" marB="13716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5/1</a:t>
                      </a:r>
                    </a:p>
                  </a:txBody>
                  <a:tcPr marL="137160" marR="137160" marT="137160" marB="13716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81000"/>
                      </a:schemeClr>
                    </a:solidFill>
                  </a:tcPr>
                </a:tc>
              </a:tr>
              <a:tr h="76618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5/2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altLang="zh-TW" sz="1200" kern="100" dirty="0" smtClean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137160" marR="137160" marT="137160" marB="137160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5/3</a:t>
                      </a:r>
                    </a:p>
                  </a:txBody>
                  <a:tcPr marL="137160" marR="137160" marT="137160" marB="137160">
                    <a:lnL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u="none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5/4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200" u="none" kern="100" dirty="0" smtClean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137160" marR="137160" marT="137160" marB="137160">
                    <a:lnL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5/5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提供測試</a:t>
                      </a:r>
                      <a:endParaRPr lang="en-US" altLang="zh-TW" sz="1200" kern="100" dirty="0" smtClean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200" kern="100" dirty="0" smtClean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137160" marR="137160" marT="137160" marB="137160">
                    <a:lnL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5/6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200" kern="100" dirty="0" smtClean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137160" marR="137160" marT="137160" marB="137160">
                    <a:lnL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5/7</a:t>
                      </a:r>
                    </a:p>
                  </a:txBody>
                  <a:tcPr marL="137160" marR="137160" marT="137160" marB="13716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5/8</a:t>
                      </a:r>
                    </a:p>
                  </a:txBody>
                  <a:tcPr marL="137160" marR="137160" marT="137160" marB="13716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81000"/>
                      </a:schemeClr>
                    </a:solidFill>
                  </a:tcPr>
                </a:tc>
              </a:tr>
              <a:tr h="8410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5/9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00" dirty="0" smtClean="0">
                          <a:solidFill>
                            <a:schemeClr val="accent6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上線</a:t>
                      </a:r>
                      <a:endParaRPr lang="en-US" altLang="zh-TW" sz="1200" kern="100" dirty="0" smtClean="0">
                        <a:solidFill>
                          <a:schemeClr val="accent6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200" kern="100" dirty="0" smtClean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137160" marR="137160" marT="137160" marB="137160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5/10</a:t>
                      </a:r>
                    </a:p>
                  </a:txBody>
                  <a:tcPr marL="137160" marR="137160" marT="137160" marB="137160">
                    <a:lnL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u="none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5/11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200" u="none" kern="100" dirty="0" smtClean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137160" marR="137160" marT="137160" marB="137160">
                    <a:lnL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5/12</a:t>
                      </a:r>
                    </a:p>
                  </a:txBody>
                  <a:tcPr marL="137160" marR="137160" marT="137160" marB="137160">
                    <a:lnL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5/13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200" kern="100" dirty="0" smtClean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137160" marR="137160" marT="137160" marB="137160">
                    <a:lnL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5/14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altLang="zh-TW" sz="1200" kern="100" dirty="0" smtClean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137160" marR="137160" marT="137160" marB="13716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5/15</a:t>
                      </a:r>
                    </a:p>
                  </a:txBody>
                  <a:tcPr marL="137160" marR="137160" marT="137160" marB="13716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81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時程一覽</a:t>
            </a:r>
            <a:endParaRPr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457200" y="1646179"/>
          <a:ext cx="8229600" cy="406672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71600"/>
                <a:gridCol w="5230924"/>
                <a:gridCol w="1627076"/>
              </a:tblGrid>
              <a:tr h="285262"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微軟正黑體" pitchFamily="34" charset="-120"/>
                          <a:ea typeface="微軟正黑體" pitchFamily="34" charset="-120"/>
                        </a:rPr>
                        <a:t>In</a:t>
                      </a:r>
                      <a:r>
                        <a:rPr lang="en-US" altLang="zh-TW" sz="14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 Charge</a:t>
                      </a:r>
                      <a:endParaRPr lang="zh-TW" altLang="en-US" sz="14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>
                          <a:latin typeface="微軟正黑體" pitchFamily="34" charset="-120"/>
                          <a:ea typeface="微軟正黑體" pitchFamily="34" charset="-120"/>
                        </a:rPr>
                        <a:t>事項</a:t>
                      </a:r>
                      <a:endParaRPr lang="zh-TW" altLang="en-US" sz="14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>
                          <a:latin typeface="微軟正黑體" pitchFamily="34" charset="-120"/>
                          <a:ea typeface="微軟正黑體" pitchFamily="34" charset="-120"/>
                        </a:rPr>
                        <a:t>時程</a:t>
                      </a:r>
                      <a:endParaRPr lang="zh-TW" altLang="en-US" sz="14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</a:tr>
              <a:tr h="27960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solidFill>
                            <a:srgbClr val="0070C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客戶</a:t>
                      </a:r>
                      <a:endParaRPr lang="en-US" altLang="zh-TW" sz="1400" b="1" dirty="0" smtClean="0">
                        <a:solidFill>
                          <a:srgbClr val="0070C0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風格</a:t>
                      </a:r>
                      <a:r>
                        <a:rPr lang="en-US" altLang="zh-TW" sz="1400" b="1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&amp;</a:t>
                      </a:r>
                      <a:r>
                        <a:rPr lang="zh-TW" altLang="en-US" sz="1400" b="1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流程確認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b="1" dirty="0" smtClean="0">
                        <a:solidFill>
                          <a:srgbClr val="002060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4/19 (1</a:t>
                      </a:r>
                      <a:r>
                        <a:rPr lang="zh-TW" altLang="en-US" sz="1400" b="0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天</a:t>
                      </a:r>
                      <a:r>
                        <a:rPr lang="en-US" altLang="zh-TW" sz="1400" b="0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)</a:t>
                      </a:r>
                      <a:endParaRPr lang="zh-TW" altLang="en-US" sz="1400" b="0" dirty="0">
                        <a:solidFill>
                          <a:srgbClr val="002060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030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solidFill>
                            <a:srgbClr val="0070C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Jessie</a:t>
                      </a:r>
                      <a:endParaRPr lang="zh-TW" altLang="en-US" sz="1400" b="1" dirty="0" smtClean="0">
                        <a:solidFill>
                          <a:srgbClr val="0070C0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文字</a:t>
                      </a:r>
                      <a:r>
                        <a:rPr lang="en-US" altLang="zh-TW" sz="1400" b="1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&amp;</a:t>
                      </a:r>
                      <a:r>
                        <a:rPr lang="zh-TW" altLang="en-US" sz="1400" b="1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行程規劃完成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4/14-4/18(3</a:t>
                      </a:r>
                      <a:r>
                        <a:rPr lang="zh-TW" altLang="en-US" sz="1400" b="0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天</a:t>
                      </a:r>
                      <a:r>
                        <a:rPr lang="en-US" altLang="zh-TW" sz="1400" b="0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)</a:t>
                      </a:r>
                      <a:endParaRPr lang="zh-TW" altLang="en-US" sz="1400" b="0" dirty="0">
                        <a:solidFill>
                          <a:srgbClr val="002060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030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solidFill>
                            <a:srgbClr val="0070C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Ivy</a:t>
                      </a:r>
                      <a:endParaRPr lang="zh-TW" altLang="en-US" sz="1400" b="1" dirty="0" smtClean="0">
                        <a:solidFill>
                          <a:srgbClr val="0070C0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完成 </a:t>
                      </a:r>
                      <a:r>
                        <a:rPr lang="en-US" altLang="zh-TW" sz="1400" b="1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PC&amp;</a:t>
                      </a:r>
                      <a:r>
                        <a:rPr lang="zh-TW" altLang="en-US" sz="1400" b="1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手機 </a:t>
                      </a:r>
                      <a:r>
                        <a:rPr lang="en-US" altLang="zh-TW" sz="1400" b="1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[</a:t>
                      </a:r>
                      <a:r>
                        <a:rPr lang="zh-TW" altLang="en-US" sz="1400" b="1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靜態示意</a:t>
                      </a:r>
                      <a:r>
                        <a:rPr lang="en-US" altLang="zh-TW" sz="1400" b="1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] </a:t>
                      </a:r>
                      <a:endParaRPr lang="zh-TW" altLang="en-US" sz="1400" b="1" dirty="0" smtClean="0">
                        <a:solidFill>
                          <a:srgbClr val="002060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4/19-4/20</a:t>
                      </a:r>
                      <a:r>
                        <a:rPr lang="zh-TW" altLang="en-US" sz="1400" b="0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 </a:t>
                      </a:r>
                      <a:r>
                        <a:rPr lang="en-US" altLang="zh-TW" sz="1400" b="0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(2</a:t>
                      </a:r>
                      <a:r>
                        <a:rPr lang="zh-TW" altLang="en-US" sz="1400" b="0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天</a:t>
                      </a:r>
                      <a:r>
                        <a:rPr lang="en-US" altLang="zh-TW" sz="1400" b="0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)</a:t>
                      </a:r>
                      <a:endParaRPr lang="zh-TW" altLang="en-US" sz="1400" b="0" dirty="0">
                        <a:solidFill>
                          <a:srgbClr val="002060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030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solidFill>
                            <a:srgbClr val="0070C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Jimmy</a:t>
                      </a:r>
                      <a:r>
                        <a:rPr lang="zh-TW" altLang="en-US" sz="1400" b="1" dirty="0" smtClean="0">
                          <a:solidFill>
                            <a:srgbClr val="0070C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、</a:t>
                      </a:r>
                      <a:r>
                        <a:rPr lang="en-US" altLang="zh-TW" sz="1400" b="1" dirty="0" smtClean="0">
                          <a:solidFill>
                            <a:srgbClr val="0070C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Ivy</a:t>
                      </a:r>
                      <a:r>
                        <a:rPr lang="en-US" altLang="zh-TW" sz="1400" b="1" baseline="0" dirty="0" smtClean="0">
                          <a:solidFill>
                            <a:srgbClr val="0070C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 or Kelly</a:t>
                      </a:r>
                      <a:endParaRPr lang="zh-TW" altLang="en-US" sz="1400" b="1" dirty="0" smtClean="0">
                        <a:solidFill>
                          <a:srgbClr val="0070C0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(</a:t>
                      </a:r>
                      <a:r>
                        <a:rPr lang="zh-TW" altLang="en-US" sz="1400" b="1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拍攝</a:t>
                      </a:r>
                      <a:r>
                        <a:rPr lang="en-US" altLang="zh-TW" sz="1400" b="1" dirty="0" err="1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Laydown</a:t>
                      </a:r>
                      <a:r>
                        <a:rPr lang="en-US" altLang="zh-TW" sz="1400" b="1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)</a:t>
                      </a:r>
                      <a:endParaRPr lang="zh-TW" altLang="en-US" sz="1400" b="1" dirty="0" smtClean="0">
                        <a:solidFill>
                          <a:srgbClr val="002060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4/25(</a:t>
                      </a:r>
                      <a:r>
                        <a:rPr lang="zh-TW" altLang="en-US" sz="1400" b="0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一</a:t>
                      </a:r>
                      <a:r>
                        <a:rPr lang="en-US" altLang="zh-TW" sz="1400" b="0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)</a:t>
                      </a:r>
                      <a:endParaRPr lang="zh-TW" altLang="en-US" sz="1400" b="0" dirty="0" smtClean="0">
                        <a:solidFill>
                          <a:srgbClr val="002060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9380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solidFill>
                            <a:srgbClr val="0070C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客戶</a:t>
                      </a:r>
                      <a:endParaRPr lang="en-US" altLang="zh-TW" sz="1400" b="1" dirty="0" smtClean="0">
                        <a:solidFill>
                          <a:srgbClr val="0070C0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靜態頁面確認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4/25-4/26(2</a:t>
                      </a:r>
                      <a:r>
                        <a:rPr lang="zh-TW" altLang="en-US" sz="1400" b="0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天</a:t>
                      </a:r>
                      <a:r>
                        <a:rPr lang="en-US" altLang="zh-TW" sz="1400" b="0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)</a:t>
                      </a:r>
                      <a:endParaRPr lang="zh-TW" altLang="en-US" sz="1400" b="0" dirty="0">
                        <a:solidFill>
                          <a:srgbClr val="002060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60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solidFill>
                            <a:srgbClr val="0070C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Ivy</a:t>
                      </a:r>
                      <a:endParaRPr lang="zh-TW" altLang="en-US" sz="1400" b="1" dirty="0" smtClean="0">
                        <a:solidFill>
                          <a:srgbClr val="0070C0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網站切版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4/27-4/29</a:t>
                      </a:r>
                      <a:r>
                        <a:rPr lang="zh-TW" altLang="en-US" sz="1400" b="0" baseline="0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 </a:t>
                      </a:r>
                      <a:r>
                        <a:rPr lang="en-US" altLang="zh-TW" sz="1400" b="0" baseline="0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(3</a:t>
                      </a:r>
                      <a:r>
                        <a:rPr lang="zh-TW" altLang="en-US" sz="1400" b="0" baseline="0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天</a:t>
                      </a:r>
                      <a:r>
                        <a:rPr lang="en-US" altLang="zh-TW" sz="1400" b="0" baseline="0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)</a:t>
                      </a:r>
                      <a:endParaRPr lang="zh-TW" altLang="en-US" sz="1400" b="0" dirty="0" smtClean="0">
                        <a:solidFill>
                          <a:srgbClr val="002060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0653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solidFill>
                            <a:srgbClr val="FF660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前</a:t>
                      </a:r>
                      <a:r>
                        <a:rPr lang="en-US" altLang="zh-TW" sz="1400" b="1" dirty="0" smtClean="0">
                          <a:solidFill>
                            <a:srgbClr val="FF660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- </a:t>
                      </a:r>
                      <a:br>
                        <a:rPr lang="en-US" altLang="zh-TW" sz="1400" b="1" dirty="0" smtClean="0">
                          <a:solidFill>
                            <a:srgbClr val="FF660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</a:br>
                      <a:r>
                        <a:rPr lang="zh-TW" altLang="en-US" sz="1400" b="1" dirty="0" smtClean="0">
                          <a:solidFill>
                            <a:srgbClr val="FF660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後</a:t>
                      </a:r>
                      <a:r>
                        <a:rPr lang="en-US" altLang="zh-TW" sz="1400" b="1" dirty="0" smtClean="0">
                          <a:solidFill>
                            <a:srgbClr val="FF660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-</a:t>
                      </a:r>
                      <a:endParaRPr lang="zh-TW" altLang="en-US" sz="1400" b="1" dirty="0" smtClean="0">
                        <a:solidFill>
                          <a:srgbClr val="FF6600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技術製作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5/3-5/10</a:t>
                      </a:r>
                      <a:r>
                        <a:rPr lang="en-US" altLang="zh-TW" sz="1400" b="0" baseline="0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 (5</a:t>
                      </a:r>
                      <a:r>
                        <a:rPr lang="zh-TW" altLang="en-US" sz="1400" b="0" baseline="0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天</a:t>
                      </a:r>
                      <a:r>
                        <a:rPr lang="en-US" altLang="zh-TW" sz="1400" b="0" baseline="0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)</a:t>
                      </a:r>
                      <a:endParaRPr lang="zh-TW" altLang="en-US" sz="1400" b="0" dirty="0" smtClean="0">
                        <a:solidFill>
                          <a:srgbClr val="002060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3086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b="1" dirty="0" smtClean="0">
                        <a:solidFill>
                          <a:srgbClr val="FF6600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開放測試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5/11</a:t>
                      </a:r>
                      <a:endParaRPr lang="zh-TW" altLang="en-US" sz="1400" b="0" dirty="0">
                        <a:solidFill>
                          <a:srgbClr val="002060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" name="文字方塊 9"/>
          <p:cNvSpPr txBox="1">
            <a:spLocks noChangeArrowheads="1"/>
          </p:cNvSpPr>
          <p:nvPr/>
        </p:nvSpPr>
        <p:spPr bwMode="auto">
          <a:xfrm>
            <a:off x="831898" y="5974765"/>
            <a:ext cx="28908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zh-TW" altLang="en-US" b="1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網站</a:t>
            </a:r>
            <a:r>
              <a:rPr kumimoji="0" lang="zh-TW" altLang="en-US" b="1" dirty="0" smtClean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預計</a:t>
            </a:r>
            <a:r>
              <a:rPr lang="en-US" altLang="zh-TW" b="1" dirty="0" smtClean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5/13(</a:t>
            </a:r>
            <a:r>
              <a:rPr lang="zh-TW" altLang="en-US" b="1" dirty="0" smtClean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五</a:t>
            </a:r>
            <a:r>
              <a:rPr lang="en-US" altLang="zh-TW" b="1" dirty="0" smtClean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r>
              <a:rPr kumimoji="0" lang="zh-TW" altLang="en-US" b="1" dirty="0" smtClean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上線</a:t>
            </a:r>
            <a:endParaRPr kumimoji="0" lang="zh-TW" altLang="en-US" b="1" dirty="0">
              <a:solidFill>
                <a:srgbClr val="00206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0" name="向右箭號 9"/>
          <p:cNvSpPr/>
          <p:nvPr/>
        </p:nvSpPr>
        <p:spPr>
          <a:xfrm>
            <a:off x="590598" y="6027152"/>
            <a:ext cx="241300" cy="228600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62623" y="6344097"/>
            <a:ext cx="2534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*目前正在談能不能延到</a:t>
            </a:r>
            <a:r>
              <a:rPr lang="en-US" altLang="zh-TW" sz="1200" dirty="0" smtClean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5.18(</a:t>
            </a:r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三</a:t>
            </a:r>
            <a:r>
              <a:rPr lang="en-US" altLang="zh-TW" sz="1200" dirty="0" smtClean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标题 3"/>
          <p:cNvSpPr>
            <a:spLocks noGrp="1"/>
          </p:cNvSpPr>
          <p:nvPr>
            <p:ph type="ctrTitle"/>
          </p:nvPr>
        </p:nvSpPr>
        <p:spPr>
          <a:xfrm>
            <a:off x="261938" y="4999038"/>
            <a:ext cx="7278687" cy="677862"/>
          </a:xfrm>
        </p:spPr>
        <p:txBody>
          <a:bodyPr>
            <a:normAutofit fontScale="90000"/>
          </a:bodyPr>
          <a:lstStyle/>
          <a:p>
            <a:r>
              <a:rPr lang="en-US" altLang="zh-CN" smtClean="0">
                <a:latin typeface="Arial" pitchFamily="34" charset="0"/>
                <a:cs typeface="Arial" pitchFamily="34" charset="0"/>
              </a:rPr>
              <a:t>THANK YOU!</a:t>
            </a:r>
            <a:endParaRPr lang="zh-CN" altLang="en-US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Lite</a:t>
            </a:r>
            <a:r>
              <a:rPr lang="en-US" altLang="zh-TW" dirty="0" smtClean="0"/>
              <a:t>- </a:t>
            </a:r>
            <a:r>
              <a:rPr lang="zh-TW" altLang="en-US" dirty="0" smtClean="0"/>
              <a:t>風格穿搭</a:t>
            </a:r>
            <a:r>
              <a:rPr lang="en-US" altLang="zh-TW" dirty="0" smtClean="0"/>
              <a:t>x</a:t>
            </a:r>
            <a:r>
              <a:rPr lang="zh-TW" altLang="en-US" dirty="0" smtClean="0"/>
              <a:t>兩天的旅行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58056" y="3555992"/>
            <a:ext cx="696687" cy="464441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0070C0"/>
                </a:solidFill>
              </a:rPr>
              <a:t>首頁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78743" y="3033469"/>
            <a:ext cx="406397" cy="348343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0070C0"/>
                </a:solidFill>
              </a:rPr>
              <a:t>男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78743" y="4020442"/>
            <a:ext cx="406397" cy="348342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0070C0"/>
                </a:solidFill>
              </a:rPr>
              <a:t>女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917369" y="2612565"/>
            <a:ext cx="986971" cy="348343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0070C0"/>
                </a:solidFill>
              </a:rPr>
              <a:t>自在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17369" y="3018964"/>
            <a:ext cx="986971" cy="348343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0070C0"/>
                </a:solidFill>
              </a:rPr>
              <a:t>奔放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17369" y="3995367"/>
            <a:ext cx="986971" cy="348343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0070C0"/>
                </a:solidFill>
              </a:rPr>
              <a:t>沁涼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917369" y="4401765"/>
            <a:ext cx="986971" cy="348343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0070C0"/>
                </a:solidFill>
              </a:rPr>
              <a:t>閃耀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753429" y="3555991"/>
            <a:ext cx="986971" cy="464442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0070C0"/>
                </a:solidFill>
              </a:rPr>
              <a:t>優惠券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59714" y="3555991"/>
            <a:ext cx="986971" cy="464443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0070C0"/>
                </a:solidFill>
              </a:rPr>
              <a:t>FB</a:t>
            </a:r>
            <a:r>
              <a:rPr lang="zh-TW" altLang="en-US" dirty="0" smtClean="0">
                <a:solidFill>
                  <a:srgbClr val="0070C0"/>
                </a:solidFill>
              </a:rPr>
              <a:t>分享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409543" y="3454386"/>
            <a:ext cx="986971" cy="624111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0070C0"/>
                </a:solidFill>
              </a:rPr>
              <a:t>填抽獎資料</a:t>
            </a:r>
            <a:endParaRPr lang="zh-TW" altLang="en-US" dirty="0">
              <a:solidFill>
                <a:srgbClr val="0070C0"/>
              </a:solidFill>
            </a:endParaRPr>
          </a:p>
        </p:txBody>
      </p:sp>
      <p:cxnSp>
        <p:nvCxnSpPr>
          <p:cNvPr id="19" name="直線單箭頭接點 18"/>
          <p:cNvCxnSpPr/>
          <p:nvPr/>
        </p:nvCxnSpPr>
        <p:spPr>
          <a:xfrm flipV="1">
            <a:off x="1846944" y="3360039"/>
            <a:ext cx="253998" cy="188693"/>
          </a:xfrm>
          <a:prstGeom prst="straightConnector1">
            <a:avLst/>
          </a:prstGeom>
          <a:ln w="3175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>
            <a:off x="1846944" y="4020442"/>
            <a:ext cx="253998" cy="174172"/>
          </a:xfrm>
          <a:prstGeom prst="straightConnector1">
            <a:avLst/>
          </a:prstGeom>
          <a:ln w="3175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V="1">
            <a:off x="3904340" y="3788204"/>
            <a:ext cx="849089" cy="17"/>
          </a:xfrm>
          <a:prstGeom prst="straightConnector1">
            <a:avLst/>
          </a:prstGeom>
          <a:ln w="3175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5740400" y="3788212"/>
            <a:ext cx="319314" cy="1"/>
          </a:xfrm>
          <a:prstGeom prst="straightConnector1">
            <a:avLst/>
          </a:prstGeom>
          <a:ln w="3175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V="1">
            <a:off x="7046685" y="3777327"/>
            <a:ext cx="362858" cy="21771"/>
          </a:xfrm>
          <a:prstGeom prst="straightConnector1">
            <a:avLst/>
          </a:prstGeom>
          <a:ln w="3175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肘形接點 30"/>
          <p:cNvCxnSpPr>
            <a:stCxn id="17" idx="3"/>
          </p:cNvCxnSpPr>
          <p:nvPr/>
        </p:nvCxnSpPr>
        <p:spPr>
          <a:xfrm flipH="1">
            <a:off x="1973943" y="3766442"/>
            <a:ext cx="6422571" cy="2721444"/>
          </a:xfrm>
          <a:prstGeom prst="bentConnector3">
            <a:avLst>
              <a:gd name="adj1" fmla="val -3559"/>
            </a:avLst>
          </a:prstGeom>
          <a:ln w="3175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H="1" flipV="1">
            <a:off x="1444171" y="4194614"/>
            <a:ext cx="529772" cy="2293272"/>
          </a:xfrm>
          <a:prstGeom prst="straightConnector1">
            <a:avLst/>
          </a:prstGeom>
          <a:ln w="3175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1113968" y="3555992"/>
            <a:ext cx="696687" cy="464441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0070C0"/>
                </a:solidFill>
              </a:rPr>
              <a:t>開始</a:t>
            </a:r>
            <a:endParaRPr lang="zh-TW" altLang="en-US" dirty="0">
              <a:solidFill>
                <a:srgbClr val="0070C0"/>
              </a:solidFill>
            </a:endParaRPr>
          </a:p>
        </p:txBody>
      </p:sp>
      <p:cxnSp>
        <p:nvCxnSpPr>
          <p:cNvPr id="41" name="直線單箭頭接點 40"/>
          <p:cNvCxnSpPr/>
          <p:nvPr/>
        </p:nvCxnSpPr>
        <p:spPr>
          <a:xfrm>
            <a:off x="754743" y="3788212"/>
            <a:ext cx="319314" cy="0"/>
          </a:xfrm>
          <a:prstGeom prst="straightConnector1">
            <a:avLst/>
          </a:prstGeom>
          <a:ln w="3175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767943" y="4093016"/>
            <a:ext cx="9869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 smtClean="0"/>
              <a:t>*</a:t>
            </a:r>
            <a:r>
              <a:rPr lang="en-US" altLang="zh-TW" sz="1100" dirty="0" smtClean="0"/>
              <a:t>4</a:t>
            </a:r>
            <a:r>
              <a:rPr lang="zh-TW" altLang="en-US" sz="1100" dirty="0" smtClean="0"/>
              <a:t>種，隨機</a:t>
            </a:r>
            <a:endParaRPr lang="zh-TW" altLang="en-US" sz="1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9" descr="ip2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1466" y="695874"/>
            <a:ext cx="2519999" cy="5644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图片 9" descr="ip2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764" y="695874"/>
            <a:ext cx="2519999" cy="5644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文字方塊 2"/>
          <p:cNvSpPr txBox="1"/>
          <p:nvPr/>
        </p:nvSpPr>
        <p:spPr>
          <a:xfrm>
            <a:off x="464695" y="164423"/>
            <a:ext cx="7914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rgbClr val="00B050"/>
                </a:solidFill>
              </a:rPr>
              <a:t>Flow 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4422063" y="6398378"/>
            <a:ext cx="2816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latin typeface="微軟正黑體" pitchFamily="34" charset="-120"/>
                <a:ea typeface="微軟正黑體" pitchFamily="34" charset="-120"/>
              </a:rPr>
              <a:t>選擇</a:t>
            </a:r>
            <a:r>
              <a:rPr lang="en-US" altLang="zh-TW" sz="1200" dirty="0" smtClean="0">
                <a:latin typeface="微軟正黑體" pitchFamily="34" charset="-120"/>
                <a:ea typeface="微軟正黑體" pitchFamily="34" charset="-120"/>
              </a:rPr>
              <a:t>[</a:t>
            </a:r>
            <a:r>
              <a:rPr lang="zh-TW" altLang="en-US" sz="1200" dirty="0" smtClean="0">
                <a:latin typeface="微軟正黑體" pitchFamily="34" charset="-120"/>
                <a:ea typeface="微軟正黑體" pitchFamily="34" charset="-120"/>
              </a:rPr>
              <a:t>夏趴</a:t>
            </a:r>
            <a:r>
              <a:rPr lang="en-US" altLang="zh-TW" sz="1200" dirty="0" smtClean="0">
                <a:latin typeface="微軟正黑體" pitchFamily="34" charset="-120"/>
                <a:ea typeface="微軟正黑體" pitchFamily="34" charset="-120"/>
              </a:rPr>
              <a:t>]</a:t>
            </a:r>
            <a:r>
              <a:rPr lang="zh-TW" altLang="en-US" sz="1200" dirty="0" smtClean="0">
                <a:latin typeface="微軟正黑體" pitchFamily="34" charset="-120"/>
                <a:ea typeface="微軟正黑體" pitchFamily="34" charset="-120"/>
              </a:rPr>
              <a:t>主題，男女各一邊</a:t>
            </a:r>
            <a:r>
              <a:rPr lang="en-US" altLang="zh-TW" sz="1200" dirty="0" smtClean="0"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sz="1200" dirty="0" smtClean="0"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sz="1200" dirty="0" smtClean="0">
                <a:latin typeface="微軟正黑體" pitchFamily="34" charset="-120"/>
                <a:ea typeface="微軟正黑體" pitchFamily="34" charset="-120"/>
              </a:rPr>
              <a:t>女</a:t>
            </a:r>
            <a:r>
              <a:rPr lang="en-US" altLang="zh-TW" sz="1200" dirty="0" smtClean="0"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TW" altLang="en-US" sz="1200" dirty="0" smtClean="0">
                <a:latin typeface="微軟正黑體" pitchFamily="34" charset="-120"/>
                <a:ea typeface="微軟正黑體" pitchFamily="34" charset="-120"/>
              </a:rPr>
              <a:t>沁涼、閃耀。男</a:t>
            </a:r>
            <a:r>
              <a:rPr lang="en-US" altLang="zh-TW" sz="1200" dirty="0" smtClean="0"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TW" altLang="en-US" sz="1200" dirty="0" smtClean="0">
                <a:latin typeface="微軟正黑體" pitchFamily="34" charset="-120"/>
                <a:ea typeface="微軟正黑體" pitchFamily="34" charset="-120"/>
              </a:rPr>
              <a:t>奔放、自在</a:t>
            </a:r>
            <a:endParaRPr lang="zh-TW" altLang="en-US" sz="1200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" name="Picture 2" descr="\\Nas-webgene\網路基因\專案組\GAP\0_campaign\2016_Q2_Summer campaign\提案\mock_up\0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763" y="1246216"/>
            <a:ext cx="2520000" cy="4473001"/>
          </a:xfrm>
          <a:prstGeom prst="rect">
            <a:avLst/>
          </a:prstGeom>
          <a:noFill/>
        </p:spPr>
      </p:pic>
      <p:pic>
        <p:nvPicPr>
          <p:cNvPr id="1027" name="Picture 3" descr="\\Nas-webgene\網路基因\專案組\GAP\0_campaign\2016_Q2_Summer campaign\提案\mock_up\0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41465" y="1246216"/>
            <a:ext cx="2520000" cy="4473000"/>
          </a:xfrm>
          <a:prstGeom prst="rect">
            <a:avLst/>
          </a:prstGeom>
          <a:noFill/>
        </p:spPr>
      </p:pic>
      <p:sp>
        <p:nvSpPr>
          <p:cNvPr id="13" name="矩形 12"/>
          <p:cNvSpPr/>
          <p:nvPr/>
        </p:nvSpPr>
        <p:spPr>
          <a:xfrm>
            <a:off x="1524764" y="3091546"/>
            <a:ext cx="2519999" cy="9869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盛放夏天</a:t>
            </a:r>
            <a:endParaRPr lang="en-US" altLang="zh-TW" sz="3200" b="1" dirty="0" smtClean="0">
              <a:solidFill>
                <a:srgbClr val="002060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zh-TW" altLang="en-US" b="1" dirty="0" smtClean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跟著</a:t>
            </a:r>
            <a:r>
              <a:rPr lang="en-US" altLang="zh-TW" b="1" dirty="0" smtClean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Gap</a:t>
            </a:r>
            <a:r>
              <a:rPr lang="zh-TW" altLang="en-US" b="1" dirty="0" smtClean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去</a:t>
            </a:r>
            <a:r>
              <a:rPr lang="zh-TW" altLang="en-US" b="1" dirty="0" smtClean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旅行</a:t>
            </a:r>
            <a:r>
              <a:rPr lang="zh-TW" altLang="en-US" b="1" dirty="0" smtClean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！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sp>
        <p:nvSpPr>
          <p:cNvPr id="14" name="等腰三角形 13"/>
          <p:cNvSpPr/>
          <p:nvPr/>
        </p:nvSpPr>
        <p:spPr>
          <a:xfrm>
            <a:off x="1494971" y="360819"/>
            <a:ext cx="261258" cy="181684"/>
          </a:xfrm>
          <a:prstGeom prst="triangle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 descr="\\Nas-webgene\網路基因\專案組\GAP\0_campaign\2016_Q2_Summer campaign\設計\KV\08_GAP_CHINA_SUMMER16_027.jpg"/>
          <p:cNvPicPr>
            <a:picLocks noChangeAspect="1" noChangeArrowheads="1"/>
          </p:cNvPicPr>
          <p:nvPr/>
        </p:nvPicPr>
        <p:blipFill>
          <a:blip r:embed="rId5"/>
          <a:srcRect l="39206" r="36555"/>
          <a:stretch>
            <a:fillRect/>
          </a:stretch>
        </p:blipFill>
        <p:spPr bwMode="auto">
          <a:xfrm>
            <a:off x="1335840" y="4433488"/>
            <a:ext cx="1045029" cy="1273224"/>
          </a:xfrm>
          <a:prstGeom prst="rect">
            <a:avLst/>
          </a:prstGeom>
          <a:noFill/>
        </p:spPr>
      </p:pic>
      <p:pic>
        <p:nvPicPr>
          <p:cNvPr id="18" name="圖片 17" descr="07_GAP_CHINA_SUMMER16_014 2 (1).jpg"/>
          <p:cNvPicPr>
            <a:picLocks noChangeAspect="1"/>
          </p:cNvPicPr>
          <p:nvPr/>
        </p:nvPicPr>
        <p:blipFill>
          <a:blip r:embed="rId6"/>
          <a:srcRect l="38459" r="39589"/>
          <a:stretch>
            <a:fillRect/>
          </a:stretch>
        </p:blipFill>
        <p:spPr>
          <a:xfrm>
            <a:off x="5774994" y="4433488"/>
            <a:ext cx="1086471" cy="1486567"/>
          </a:xfrm>
          <a:prstGeom prst="rect">
            <a:avLst/>
          </a:prstGeom>
        </p:spPr>
      </p:pic>
      <p:sp>
        <p:nvSpPr>
          <p:cNvPr id="20" name="矩形圖說文字 19"/>
          <p:cNvSpPr/>
          <p:nvPr/>
        </p:nvSpPr>
        <p:spPr>
          <a:xfrm>
            <a:off x="2816297" y="4668982"/>
            <a:ext cx="1228466" cy="541649"/>
          </a:xfrm>
          <a:prstGeom prst="wedgeRectCallout">
            <a:avLst>
              <a:gd name="adj1" fmla="val -44934"/>
              <a:gd name="adj2" fmla="val 76672"/>
            </a:avLst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/>
              <a:t>看完</a:t>
            </a:r>
            <a:r>
              <a:rPr lang="zh-TW" altLang="en-US" sz="1200" dirty="0" smtClean="0"/>
              <a:t>分享</a:t>
            </a:r>
            <a:endParaRPr lang="en-US" altLang="zh-TW" sz="1200" dirty="0" smtClean="0"/>
          </a:p>
          <a:p>
            <a:pPr algn="ctr"/>
            <a:r>
              <a:rPr lang="zh-TW" altLang="en-US" sz="1200" dirty="0" smtClean="0"/>
              <a:t>再</a:t>
            </a:r>
            <a:r>
              <a:rPr lang="zh-TW" altLang="en-US" sz="1200" dirty="0" smtClean="0"/>
              <a:t>抽住宿</a:t>
            </a:r>
            <a:r>
              <a:rPr lang="zh-TW" altLang="en-US" sz="1200" dirty="0" smtClean="0"/>
              <a:t>大獎！</a:t>
            </a:r>
            <a:endParaRPr lang="en-US" altLang="zh-TW" sz="12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9" descr="ip2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30325" y="420108"/>
            <a:ext cx="2519999" cy="5644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图片 9" descr="ip2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39335" y="420108"/>
            <a:ext cx="2519999" cy="5644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图片 9" descr="ip2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9209" y="420108"/>
            <a:ext cx="2519999" cy="5644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 descr="\\Nas-webgene\網路基因\專案組\GAP\0_campaign\2016_Q2_Summer campaign\提案\mock_up\04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8972" y="914404"/>
            <a:ext cx="2520000" cy="4473000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2051" name="Picture 3" descr="\\Nas-webgene\網路基因\專案組\GAP\0_campaign\2016_Q2_Summer campaign\提案\mock_up\05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39335" y="914404"/>
            <a:ext cx="2520000" cy="4473000"/>
          </a:xfrm>
          <a:prstGeom prst="rect">
            <a:avLst/>
          </a:prstGeom>
          <a:noFill/>
        </p:spPr>
      </p:pic>
      <p:pic>
        <p:nvPicPr>
          <p:cNvPr id="2052" name="Picture 4" descr="\\Nas-webgene\網路基因\專案組\GAP\0_campaign\2016_Q2_Summer campaign\提案\mock_up\06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330324" y="914404"/>
            <a:ext cx="2520000" cy="4473000"/>
          </a:xfrm>
          <a:prstGeom prst="rect">
            <a:avLst/>
          </a:prstGeom>
          <a:noFill/>
        </p:spPr>
      </p:pic>
      <p:sp>
        <p:nvSpPr>
          <p:cNvPr id="12" name="文字方塊 11"/>
          <p:cNvSpPr txBox="1"/>
          <p:nvPr/>
        </p:nvSpPr>
        <p:spPr>
          <a:xfrm>
            <a:off x="6997969" y="6070545"/>
            <a:ext cx="186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看</a:t>
            </a:r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完行程可以獲得</a:t>
            </a:r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優惠券</a:t>
            </a:r>
            <a:endParaRPr lang="en-US" altLang="zh-TW" sz="1200" dirty="0" smtClean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優惠券頁面可按</a:t>
            </a:r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分享</a:t>
            </a:r>
            <a:endParaRPr lang="en-US" altLang="zh-TW" sz="1200" dirty="0" smtClean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以參加抽獎</a:t>
            </a:r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活動</a:t>
            </a:r>
            <a:endParaRPr lang="zh-TW" altLang="en-US" sz="1200" dirty="0" smtClean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37028" y="6157629"/>
            <a:ext cx="25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內頁示意</a:t>
            </a:r>
            <a:r>
              <a:rPr lang="en-US" altLang="zh-TW" sz="12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:</a:t>
            </a:r>
            <a:r>
              <a:rPr lang="zh-TW" altLang="en-US" sz="12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左右滑動切換第二天</a:t>
            </a:r>
            <a:r>
              <a:rPr lang="en-US" altLang="zh-TW" sz="12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sz="12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*頁面同步可看到產品</a:t>
            </a:r>
            <a:r>
              <a:rPr lang="en-US" altLang="zh-TW" sz="1200" dirty="0" err="1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laydown</a:t>
            </a:r>
            <a:r>
              <a:rPr lang="en-US" altLang="zh-TW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*</a:t>
            </a:r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兩邊</a:t>
            </a:r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主題</a:t>
            </a:r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相同</a:t>
            </a:r>
            <a:endParaRPr lang="en-US" altLang="zh-TW" sz="1200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0" name="圖片 9" descr="04_GAP_CHINA_SUMMER16_026_02.jpg"/>
          <p:cNvPicPr>
            <a:picLocks noChangeAspect="1"/>
          </p:cNvPicPr>
          <p:nvPr/>
        </p:nvPicPr>
        <p:blipFill>
          <a:blip r:embed="rId7"/>
          <a:srcRect l="41429" r="44603"/>
          <a:stretch>
            <a:fillRect/>
          </a:stretch>
        </p:blipFill>
        <p:spPr>
          <a:xfrm>
            <a:off x="1245615" y="2002973"/>
            <a:ext cx="1092395" cy="231488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3997215" y="1132115"/>
            <a:ext cx="1300500" cy="333829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b="1" dirty="0" smtClean="0">
                <a:solidFill>
                  <a:srgbClr val="0070C0"/>
                </a:solidFill>
              </a:rPr>
              <a:t>2 </a:t>
            </a:r>
            <a:r>
              <a:rPr lang="zh-TW" altLang="en-US" sz="1600" b="1" dirty="0" smtClean="0">
                <a:solidFill>
                  <a:srgbClr val="0070C0"/>
                </a:solidFill>
              </a:rPr>
              <a:t>盛</a:t>
            </a:r>
            <a:r>
              <a:rPr lang="zh-TW" altLang="en-US" sz="1600" b="1" dirty="0" smtClean="0">
                <a:solidFill>
                  <a:srgbClr val="0070C0"/>
                </a:solidFill>
              </a:rPr>
              <a:t>夏</a:t>
            </a:r>
            <a:r>
              <a:rPr lang="zh-TW" altLang="en-US" sz="1600" b="1" dirty="0" smtClean="0">
                <a:solidFill>
                  <a:srgbClr val="0070C0"/>
                </a:solidFill>
              </a:rPr>
              <a:t>沁</a:t>
            </a:r>
            <a:r>
              <a:rPr lang="zh-TW" altLang="en-US" sz="1600" b="1" dirty="0" smtClean="0">
                <a:solidFill>
                  <a:srgbClr val="0070C0"/>
                </a:solidFill>
              </a:rPr>
              <a:t>涼</a:t>
            </a:r>
            <a:endParaRPr lang="zh-TW" altLang="en-US" sz="1600" b="1" dirty="0">
              <a:solidFill>
                <a:srgbClr val="0070C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997969" y="1132115"/>
            <a:ext cx="1111130" cy="333829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rgbClr val="0070C0"/>
                </a:solidFill>
              </a:rPr>
              <a:t>盛</a:t>
            </a:r>
            <a:r>
              <a:rPr lang="zh-TW" altLang="en-US" b="1" dirty="0" smtClean="0">
                <a:solidFill>
                  <a:srgbClr val="0070C0"/>
                </a:solidFill>
              </a:rPr>
              <a:t>夏</a:t>
            </a:r>
            <a:r>
              <a:rPr lang="zh-TW" altLang="en-US" b="1" dirty="0" smtClean="0">
                <a:solidFill>
                  <a:srgbClr val="0070C0"/>
                </a:solidFill>
              </a:rPr>
              <a:t>沁</a:t>
            </a:r>
            <a:r>
              <a:rPr lang="zh-TW" altLang="en-US" b="1" dirty="0" smtClean="0">
                <a:solidFill>
                  <a:srgbClr val="0070C0"/>
                </a:solidFill>
              </a:rPr>
              <a:t>涼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pic>
        <p:nvPicPr>
          <p:cNvPr id="20" name="圖片 19" descr="04_GAP_CHINA_SUMMER16_026_02.jpg"/>
          <p:cNvPicPr>
            <a:picLocks noChangeAspect="1"/>
          </p:cNvPicPr>
          <p:nvPr/>
        </p:nvPicPr>
        <p:blipFill>
          <a:blip r:embed="rId7"/>
          <a:srcRect l="41429" r="44603"/>
          <a:stretch>
            <a:fillRect/>
          </a:stretch>
        </p:blipFill>
        <p:spPr>
          <a:xfrm>
            <a:off x="6565024" y="1857828"/>
            <a:ext cx="915751" cy="1940560"/>
          </a:xfrm>
          <a:prstGeom prst="rect">
            <a:avLst/>
          </a:prstGeom>
        </p:spPr>
      </p:pic>
      <p:pic>
        <p:nvPicPr>
          <p:cNvPr id="22" name="圖片 21" descr="03_GAP_CHINA_SUMMER16_053.jpg"/>
          <p:cNvPicPr>
            <a:picLocks noChangeAspect="1"/>
          </p:cNvPicPr>
          <p:nvPr/>
        </p:nvPicPr>
        <p:blipFill>
          <a:blip r:embed="rId8"/>
          <a:srcRect l="40159" r="39206"/>
          <a:stretch>
            <a:fillRect/>
          </a:stretch>
        </p:blipFill>
        <p:spPr>
          <a:xfrm>
            <a:off x="3997214" y="2265753"/>
            <a:ext cx="1300500" cy="1863417"/>
          </a:xfrm>
          <a:prstGeom prst="rect">
            <a:avLst/>
          </a:prstGeom>
        </p:spPr>
      </p:pic>
      <p:pic>
        <p:nvPicPr>
          <p:cNvPr id="23" name="圖片 22" descr="03_GAP_CHINA_SUMMER16_053.jpg"/>
          <p:cNvPicPr>
            <a:picLocks noChangeAspect="1"/>
          </p:cNvPicPr>
          <p:nvPr/>
        </p:nvPicPr>
        <p:blipFill>
          <a:blip r:embed="rId8"/>
          <a:srcRect l="40159" r="39206"/>
          <a:stretch>
            <a:fillRect/>
          </a:stretch>
        </p:blipFill>
        <p:spPr>
          <a:xfrm>
            <a:off x="7480774" y="1871972"/>
            <a:ext cx="1334339" cy="1911902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404417" y="1132115"/>
            <a:ext cx="1092395" cy="333829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b="1" dirty="0" smtClean="0">
                <a:solidFill>
                  <a:srgbClr val="0070C0"/>
                </a:solidFill>
              </a:rPr>
              <a:t>盛夏</a:t>
            </a:r>
            <a:r>
              <a:rPr lang="zh-TW" altLang="en-US" sz="1600" b="1" dirty="0" smtClean="0">
                <a:solidFill>
                  <a:srgbClr val="0070C0"/>
                </a:solidFill>
              </a:rPr>
              <a:t>沁</a:t>
            </a:r>
            <a:r>
              <a:rPr lang="zh-TW" altLang="en-US" sz="1600" b="1" dirty="0" smtClean="0">
                <a:solidFill>
                  <a:srgbClr val="0070C0"/>
                </a:solidFill>
              </a:rPr>
              <a:t>涼</a:t>
            </a:r>
            <a:endParaRPr lang="zh-TW" altLang="en-US" sz="1600" b="1" dirty="0">
              <a:solidFill>
                <a:srgbClr val="0070C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512296" y="3935368"/>
            <a:ext cx="2352542" cy="13194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領夏日</a:t>
            </a:r>
            <a:r>
              <a:rPr lang="zh-TW" altLang="en-US" dirty="0" smtClean="0"/>
              <a:t>優惠</a:t>
            </a:r>
            <a:r>
              <a:rPr lang="zh-TW" altLang="en-US" dirty="0" smtClean="0"/>
              <a:t>去</a:t>
            </a:r>
            <a:r>
              <a:rPr lang="en-US" altLang="zh-TW" dirty="0" smtClean="0"/>
              <a:t>&gt;&gt;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9" descr="ip2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30325" y="420108"/>
            <a:ext cx="2519999" cy="5644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图片 9" descr="ip2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9335" y="420108"/>
            <a:ext cx="2519999" cy="5644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图片 9" descr="ip2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9209" y="420108"/>
            <a:ext cx="2519999" cy="5644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 descr="\\Nas-webgene\網路基因\專案組\GAP\0_campaign\2016_Q2_Summer campaign\提案\mock_up\0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972" y="914404"/>
            <a:ext cx="2520000" cy="4473000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2051" name="Picture 3" descr="\\Nas-webgene\網路基因\專案組\GAP\0_campaign\2016_Q2_Summer campaign\提案\mock_up\05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39335" y="914404"/>
            <a:ext cx="2520000" cy="4473000"/>
          </a:xfrm>
          <a:prstGeom prst="rect">
            <a:avLst/>
          </a:prstGeom>
          <a:noFill/>
        </p:spPr>
      </p:pic>
      <p:pic>
        <p:nvPicPr>
          <p:cNvPr id="2052" name="Picture 4" descr="\\Nas-webgene\網路基因\專案組\GAP\0_campaign\2016_Q2_Summer campaign\提案\mock_up\06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30324" y="914404"/>
            <a:ext cx="2520000" cy="4473000"/>
          </a:xfrm>
          <a:prstGeom prst="rect">
            <a:avLst/>
          </a:prstGeom>
          <a:noFill/>
        </p:spPr>
      </p:pic>
      <p:sp>
        <p:nvSpPr>
          <p:cNvPr id="17" name="矩形 16"/>
          <p:cNvSpPr/>
          <p:nvPr/>
        </p:nvSpPr>
        <p:spPr>
          <a:xfrm>
            <a:off x="3997215" y="1132115"/>
            <a:ext cx="1300500" cy="333829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b="1" dirty="0" smtClean="0">
                <a:solidFill>
                  <a:srgbClr val="0070C0"/>
                </a:solidFill>
              </a:rPr>
              <a:t>2 </a:t>
            </a:r>
            <a:r>
              <a:rPr lang="zh-TW" altLang="en-US" sz="1600" b="1" dirty="0" smtClean="0">
                <a:solidFill>
                  <a:srgbClr val="0070C0"/>
                </a:solidFill>
              </a:rPr>
              <a:t>戀夏</a:t>
            </a:r>
            <a:r>
              <a:rPr lang="zh-TW" altLang="en-US" sz="1600" b="1" dirty="0" smtClean="0">
                <a:solidFill>
                  <a:srgbClr val="0070C0"/>
                </a:solidFill>
              </a:rPr>
              <a:t>閃</a:t>
            </a:r>
            <a:r>
              <a:rPr lang="zh-TW" altLang="en-US" sz="1600" b="1" dirty="0" smtClean="0">
                <a:solidFill>
                  <a:srgbClr val="0070C0"/>
                </a:solidFill>
              </a:rPr>
              <a:t>耀</a:t>
            </a:r>
            <a:endParaRPr lang="zh-TW" altLang="en-US" sz="1600" b="1" dirty="0">
              <a:solidFill>
                <a:srgbClr val="0070C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869954" y="1132115"/>
            <a:ext cx="1418750" cy="333829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rgbClr val="0070C0"/>
                </a:solidFill>
              </a:rPr>
              <a:t>戀夏</a:t>
            </a:r>
            <a:r>
              <a:rPr lang="zh-TW" altLang="en-US" b="1" dirty="0" smtClean="0">
                <a:solidFill>
                  <a:srgbClr val="0070C0"/>
                </a:solidFill>
              </a:rPr>
              <a:t>閃</a:t>
            </a:r>
            <a:r>
              <a:rPr lang="zh-TW" altLang="en-US" b="1" dirty="0" smtClean="0">
                <a:solidFill>
                  <a:srgbClr val="0070C0"/>
                </a:solidFill>
              </a:rPr>
              <a:t>耀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47213" y="1132115"/>
            <a:ext cx="1092395" cy="333829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b="1" dirty="0" smtClean="0">
                <a:solidFill>
                  <a:srgbClr val="0070C0"/>
                </a:solidFill>
              </a:rPr>
              <a:t>戀夏</a:t>
            </a:r>
            <a:r>
              <a:rPr lang="zh-TW" altLang="en-US" sz="1600" b="1" dirty="0" smtClean="0">
                <a:solidFill>
                  <a:srgbClr val="0070C0"/>
                </a:solidFill>
              </a:rPr>
              <a:t>閃</a:t>
            </a:r>
            <a:r>
              <a:rPr lang="zh-TW" altLang="en-US" sz="1600" b="1" dirty="0" smtClean="0">
                <a:solidFill>
                  <a:srgbClr val="0070C0"/>
                </a:solidFill>
              </a:rPr>
              <a:t>耀</a:t>
            </a:r>
            <a:endParaRPr lang="zh-TW" altLang="en-US" sz="1600" b="1" dirty="0">
              <a:solidFill>
                <a:srgbClr val="0070C0"/>
              </a:solidFill>
            </a:endParaRPr>
          </a:p>
        </p:txBody>
      </p:sp>
      <p:pic>
        <p:nvPicPr>
          <p:cNvPr id="18" name="圖片 17" descr="05_GAP_CHINA_SUMMER16_043.jpg"/>
          <p:cNvPicPr>
            <a:picLocks noChangeAspect="1"/>
          </p:cNvPicPr>
          <p:nvPr/>
        </p:nvPicPr>
        <p:blipFill>
          <a:blip r:embed="rId6"/>
          <a:srcRect l="41723" r="42549"/>
          <a:stretch>
            <a:fillRect/>
          </a:stretch>
        </p:blipFill>
        <p:spPr>
          <a:xfrm>
            <a:off x="1310348" y="2225688"/>
            <a:ext cx="1129259" cy="2127721"/>
          </a:xfrm>
          <a:prstGeom prst="rect">
            <a:avLst/>
          </a:prstGeom>
        </p:spPr>
      </p:pic>
      <p:pic>
        <p:nvPicPr>
          <p:cNvPr id="21" name="圖片 20" descr="06_GAP_CHINA_SUMMER16_089.jpg"/>
          <p:cNvPicPr>
            <a:picLocks noChangeAspect="1"/>
          </p:cNvPicPr>
          <p:nvPr/>
        </p:nvPicPr>
        <p:blipFill>
          <a:blip r:embed="rId7"/>
          <a:srcRect l="42074" r="43704"/>
          <a:stretch>
            <a:fillRect/>
          </a:stretch>
        </p:blipFill>
        <p:spPr>
          <a:xfrm>
            <a:off x="4336535" y="2225688"/>
            <a:ext cx="961180" cy="2000426"/>
          </a:xfrm>
          <a:prstGeom prst="rect">
            <a:avLst/>
          </a:prstGeom>
        </p:spPr>
      </p:pic>
      <p:pic>
        <p:nvPicPr>
          <p:cNvPr id="25" name="圖片 24" descr="05_GAP_CHINA_SUMMER16_043.jpg"/>
          <p:cNvPicPr>
            <a:picLocks noChangeAspect="1"/>
          </p:cNvPicPr>
          <p:nvPr/>
        </p:nvPicPr>
        <p:blipFill>
          <a:blip r:embed="rId6"/>
          <a:srcRect l="41723" r="42549"/>
          <a:stretch>
            <a:fillRect/>
          </a:stretch>
        </p:blipFill>
        <p:spPr>
          <a:xfrm>
            <a:off x="6433339" y="1746717"/>
            <a:ext cx="1129259" cy="2127721"/>
          </a:xfrm>
          <a:prstGeom prst="rect">
            <a:avLst/>
          </a:prstGeom>
        </p:spPr>
      </p:pic>
      <p:pic>
        <p:nvPicPr>
          <p:cNvPr id="26" name="圖片 25" descr="06_GAP_CHINA_SUMMER16_089.jpg"/>
          <p:cNvPicPr>
            <a:picLocks noChangeAspect="1"/>
          </p:cNvPicPr>
          <p:nvPr/>
        </p:nvPicPr>
        <p:blipFill>
          <a:blip r:embed="rId7"/>
          <a:srcRect l="42074" r="43704"/>
          <a:stretch>
            <a:fillRect/>
          </a:stretch>
        </p:blipFill>
        <p:spPr>
          <a:xfrm>
            <a:off x="7562598" y="1804773"/>
            <a:ext cx="961180" cy="2000426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6497782" y="3889829"/>
            <a:ext cx="2352542" cy="13194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領夏日優惠去</a:t>
            </a:r>
            <a:r>
              <a:rPr lang="en-US" altLang="zh-TW" dirty="0"/>
              <a:t>&gt;&gt;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6997969" y="6070545"/>
            <a:ext cx="186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看</a:t>
            </a:r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完行程可以獲得</a:t>
            </a:r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優惠券</a:t>
            </a:r>
            <a:endParaRPr lang="en-US" altLang="zh-TW" sz="1200" dirty="0" smtClean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優惠券頁面可按</a:t>
            </a:r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分享</a:t>
            </a:r>
            <a:endParaRPr lang="en-US" altLang="zh-TW" sz="1200" dirty="0" smtClean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以參加抽獎</a:t>
            </a:r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活動</a:t>
            </a:r>
            <a:endParaRPr lang="zh-TW" altLang="en-US" sz="1200" dirty="0" smtClean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37028" y="6157629"/>
            <a:ext cx="25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內頁示意</a:t>
            </a:r>
            <a:r>
              <a:rPr lang="en-US" altLang="zh-TW" sz="12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:</a:t>
            </a:r>
            <a:r>
              <a:rPr lang="zh-TW" altLang="en-US" sz="12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左右滑動切換第二天</a:t>
            </a:r>
            <a:r>
              <a:rPr lang="en-US" altLang="zh-TW" sz="12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sz="12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*頁面同步可看到產品</a:t>
            </a:r>
            <a:r>
              <a:rPr lang="en-US" altLang="zh-TW" sz="1200" dirty="0" err="1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laydown</a:t>
            </a:r>
            <a:r>
              <a:rPr lang="en-US" altLang="zh-TW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*</a:t>
            </a:r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兩邊</a:t>
            </a:r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主題</a:t>
            </a:r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相同</a:t>
            </a:r>
            <a:endParaRPr lang="en-US" altLang="zh-TW" sz="1200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9" descr="ip2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30325" y="420108"/>
            <a:ext cx="2519999" cy="5644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图片 9" descr="ip2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9335" y="420108"/>
            <a:ext cx="2519999" cy="5644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图片 9" descr="ip2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9209" y="420108"/>
            <a:ext cx="2519999" cy="5644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 descr="\\Nas-webgene\網路基因\專案組\GAP\0_campaign\2016_Q2_Summer campaign\提案\mock_up\0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972" y="914404"/>
            <a:ext cx="2520000" cy="4473000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2051" name="Picture 3" descr="\\Nas-webgene\網路基因\專案組\GAP\0_campaign\2016_Q2_Summer campaign\提案\mock_up\05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39335" y="914404"/>
            <a:ext cx="2520000" cy="4473000"/>
          </a:xfrm>
          <a:prstGeom prst="rect">
            <a:avLst/>
          </a:prstGeom>
          <a:noFill/>
        </p:spPr>
      </p:pic>
      <p:pic>
        <p:nvPicPr>
          <p:cNvPr id="2052" name="Picture 4" descr="\\Nas-webgene\網路基因\專案組\GAP\0_campaign\2016_Q2_Summer campaign\提案\mock_up\06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30324" y="914404"/>
            <a:ext cx="2520000" cy="4473000"/>
          </a:xfrm>
          <a:prstGeom prst="rect">
            <a:avLst/>
          </a:prstGeom>
          <a:noFill/>
        </p:spPr>
      </p:pic>
      <p:sp>
        <p:nvSpPr>
          <p:cNvPr id="13" name="文字方塊 12"/>
          <p:cNvSpPr txBox="1"/>
          <p:nvPr/>
        </p:nvSpPr>
        <p:spPr>
          <a:xfrm>
            <a:off x="537028" y="6157629"/>
            <a:ext cx="25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內頁示意</a:t>
            </a:r>
            <a:r>
              <a:rPr lang="en-US" altLang="zh-TW" sz="12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:</a:t>
            </a:r>
            <a:r>
              <a:rPr lang="zh-TW" altLang="en-US" sz="12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左右滑動切換第二天</a:t>
            </a:r>
            <a:r>
              <a:rPr lang="en-US" altLang="zh-TW" sz="12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sz="12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*頁面同步可看到產品</a:t>
            </a:r>
            <a:r>
              <a:rPr lang="en-US" altLang="zh-TW" sz="1200" dirty="0" err="1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laydown</a:t>
            </a:r>
            <a:r>
              <a:rPr lang="en-US" altLang="zh-TW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*</a:t>
            </a:r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兩邊</a:t>
            </a:r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主題</a:t>
            </a:r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相同</a:t>
            </a:r>
            <a:endParaRPr lang="en-US" altLang="zh-TW" sz="1200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997215" y="1132115"/>
            <a:ext cx="1300500" cy="333829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b="1" dirty="0" smtClean="0">
                <a:solidFill>
                  <a:srgbClr val="0070C0"/>
                </a:solidFill>
              </a:rPr>
              <a:t>2 </a:t>
            </a:r>
            <a:r>
              <a:rPr lang="zh-TW" altLang="en-US" sz="1600" b="1" dirty="0" smtClean="0">
                <a:solidFill>
                  <a:srgbClr val="0070C0"/>
                </a:solidFill>
              </a:rPr>
              <a:t>涼夏</a:t>
            </a:r>
            <a:r>
              <a:rPr lang="zh-TW" altLang="en-US" sz="1600" b="1" dirty="0" smtClean="0">
                <a:solidFill>
                  <a:srgbClr val="0070C0"/>
                </a:solidFill>
              </a:rPr>
              <a:t>自在</a:t>
            </a:r>
            <a:endParaRPr lang="zh-TW" altLang="en-US" sz="1600" b="1" dirty="0">
              <a:solidFill>
                <a:srgbClr val="0070C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997970" y="1132115"/>
            <a:ext cx="1157232" cy="333829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rgbClr val="0070C0"/>
                </a:solidFill>
              </a:rPr>
              <a:t>涼夏</a:t>
            </a:r>
            <a:r>
              <a:rPr lang="zh-TW" altLang="en-US" b="1" dirty="0" smtClean="0">
                <a:solidFill>
                  <a:srgbClr val="0070C0"/>
                </a:solidFill>
              </a:rPr>
              <a:t>自在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47213" y="1132115"/>
            <a:ext cx="1092395" cy="333829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b="1" dirty="0" smtClean="0">
                <a:solidFill>
                  <a:srgbClr val="0070C0"/>
                </a:solidFill>
              </a:rPr>
              <a:t>涼夏</a:t>
            </a:r>
            <a:r>
              <a:rPr lang="zh-TW" altLang="en-US" sz="1600" b="1" dirty="0" smtClean="0">
                <a:solidFill>
                  <a:srgbClr val="0070C0"/>
                </a:solidFill>
              </a:rPr>
              <a:t>自在</a:t>
            </a:r>
            <a:endParaRPr lang="zh-TW" altLang="en-US" sz="1600" b="1" dirty="0">
              <a:solidFill>
                <a:srgbClr val="0070C0"/>
              </a:solidFill>
            </a:endParaRPr>
          </a:p>
        </p:txBody>
      </p:sp>
      <p:pic>
        <p:nvPicPr>
          <p:cNvPr id="20" name="圖片 19" descr="10_GAP_CHINA_SUMMER16_025.jpg"/>
          <p:cNvPicPr>
            <a:picLocks noChangeAspect="1"/>
          </p:cNvPicPr>
          <p:nvPr/>
        </p:nvPicPr>
        <p:blipFill>
          <a:blip r:embed="rId6"/>
          <a:srcRect l="43968" r="41905"/>
          <a:stretch>
            <a:fillRect/>
          </a:stretch>
        </p:blipFill>
        <p:spPr>
          <a:xfrm>
            <a:off x="1147837" y="1804773"/>
            <a:ext cx="1291771" cy="2709672"/>
          </a:xfrm>
          <a:prstGeom prst="rect">
            <a:avLst/>
          </a:prstGeom>
        </p:spPr>
      </p:pic>
      <p:pic>
        <p:nvPicPr>
          <p:cNvPr id="22" name="圖片 21" descr="11_GAP_CHINA_SUMMER16_050.jpg"/>
          <p:cNvPicPr>
            <a:picLocks noChangeAspect="1"/>
          </p:cNvPicPr>
          <p:nvPr/>
        </p:nvPicPr>
        <p:blipFill>
          <a:blip r:embed="rId7"/>
          <a:srcRect l="42074" r="41323"/>
          <a:stretch>
            <a:fillRect/>
          </a:stretch>
        </p:blipFill>
        <p:spPr>
          <a:xfrm>
            <a:off x="3997215" y="1891857"/>
            <a:ext cx="1350239" cy="2409874"/>
          </a:xfrm>
          <a:prstGeom prst="rect">
            <a:avLst/>
          </a:prstGeom>
        </p:spPr>
      </p:pic>
      <p:pic>
        <p:nvPicPr>
          <p:cNvPr id="23" name="圖片 22" descr="10_GAP_CHINA_SUMMER16_025.jpg"/>
          <p:cNvPicPr>
            <a:picLocks noChangeAspect="1"/>
          </p:cNvPicPr>
          <p:nvPr/>
        </p:nvPicPr>
        <p:blipFill>
          <a:blip r:embed="rId6"/>
          <a:srcRect l="43968" r="41905"/>
          <a:stretch>
            <a:fillRect/>
          </a:stretch>
        </p:blipFill>
        <p:spPr>
          <a:xfrm>
            <a:off x="6615138" y="1891857"/>
            <a:ext cx="890210" cy="1867341"/>
          </a:xfrm>
          <a:prstGeom prst="rect">
            <a:avLst/>
          </a:prstGeom>
        </p:spPr>
      </p:pic>
      <p:pic>
        <p:nvPicPr>
          <p:cNvPr id="27" name="圖片 26" descr="11_GAP_CHINA_SUMMER16_050.jpg"/>
          <p:cNvPicPr>
            <a:picLocks noChangeAspect="1"/>
          </p:cNvPicPr>
          <p:nvPr/>
        </p:nvPicPr>
        <p:blipFill>
          <a:blip r:embed="rId7"/>
          <a:srcRect l="42074" r="41323"/>
          <a:stretch>
            <a:fillRect/>
          </a:stretch>
        </p:blipFill>
        <p:spPr>
          <a:xfrm>
            <a:off x="7634277" y="1891857"/>
            <a:ext cx="1046261" cy="1867341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6497782" y="3889829"/>
            <a:ext cx="2352542" cy="13194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領夏日優惠去</a:t>
            </a:r>
            <a:r>
              <a:rPr lang="en-US" altLang="zh-TW" dirty="0"/>
              <a:t>&gt;&gt;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6997969" y="6070545"/>
            <a:ext cx="186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看</a:t>
            </a:r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完行程可以獲得</a:t>
            </a:r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優惠券</a:t>
            </a:r>
            <a:endParaRPr lang="en-US" altLang="zh-TW" sz="1200" dirty="0" smtClean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優惠券頁面可按</a:t>
            </a:r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分享</a:t>
            </a:r>
            <a:endParaRPr lang="en-US" altLang="zh-TW" sz="1200" dirty="0" smtClean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以參加抽獎</a:t>
            </a:r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活動</a:t>
            </a:r>
            <a:endParaRPr lang="zh-TW" altLang="en-US" sz="1200" dirty="0" smtClean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9" descr="ip2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30325" y="420108"/>
            <a:ext cx="2519999" cy="5644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图片 9" descr="ip2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9335" y="420108"/>
            <a:ext cx="2519999" cy="5644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图片 9" descr="ip2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9209" y="420108"/>
            <a:ext cx="2519999" cy="5644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 descr="\\Nas-webgene\網路基因\專案組\GAP\0_campaign\2016_Q2_Summer campaign\提案\mock_up\0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972" y="914404"/>
            <a:ext cx="2520000" cy="4473000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2051" name="Picture 3" descr="\\Nas-webgene\網路基因\專案組\GAP\0_campaign\2016_Q2_Summer campaign\提案\mock_up\05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39335" y="914404"/>
            <a:ext cx="2520000" cy="4473000"/>
          </a:xfrm>
          <a:prstGeom prst="rect">
            <a:avLst/>
          </a:prstGeom>
          <a:noFill/>
        </p:spPr>
      </p:pic>
      <p:pic>
        <p:nvPicPr>
          <p:cNvPr id="2052" name="Picture 4" descr="\\Nas-webgene\網路基因\專案組\GAP\0_campaign\2016_Q2_Summer campaign\提案\mock_up\06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30324" y="914404"/>
            <a:ext cx="2520000" cy="4473000"/>
          </a:xfrm>
          <a:prstGeom prst="rect">
            <a:avLst/>
          </a:prstGeom>
          <a:noFill/>
        </p:spPr>
      </p:pic>
      <p:sp>
        <p:nvSpPr>
          <p:cNvPr id="13" name="文字方塊 12"/>
          <p:cNvSpPr txBox="1"/>
          <p:nvPr/>
        </p:nvSpPr>
        <p:spPr>
          <a:xfrm>
            <a:off x="537028" y="6157629"/>
            <a:ext cx="25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內頁示意</a:t>
            </a:r>
            <a:r>
              <a:rPr lang="en-US" altLang="zh-TW" sz="12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:</a:t>
            </a:r>
            <a:r>
              <a:rPr lang="zh-TW" altLang="en-US" sz="12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左右滑動切換第二天</a:t>
            </a:r>
            <a:r>
              <a:rPr lang="en-US" altLang="zh-TW" sz="12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sz="12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*頁面同步可看到產品</a:t>
            </a:r>
            <a:r>
              <a:rPr lang="en-US" altLang="zh-TW" sz="1200" dirty="0" err="1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laydown</a:t>
            </a:r>
            <a:r>
              <a:rPr lang="en-US" altLang="zh-TW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*</a:t>
            </a:r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兩邊</a:t>
            </a:r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主題</a:t>
            </a:r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相同</a:t>
            </a:r>
            <a:endParaRPr lang="en-US" altLang="zh-TW" sz="1200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997215" y="1132115"/>
            <a:ext cx="1300500" cy="333829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b="1" dirty="0" smtClean="0">
                <a:solidFill>
                  <a:srgbClr val="0070C0"/>
                </a:solidFill>
              </a:rPr>
              <a:t>2 </a:t>
            </a:r>
            <a:r>
              <a:rPr lang="zh-TW" altLang="en-US" sz="1600" b="1" dirty="0" smtClean="0">
                <a:solidFill>
                  <a:srgbClr val="0070C0"/>
                </a:solidFill>
              </a:rPr>
              <a:t>夏日</a:t>
            </a:r>
            <a:r>
              <a:rPr lang="zh-TW" altLang="en-US" sz="1600" b="1" dirty="0" smtClean="0">
                <a:solidFill>
                  <a:srgbClr val="0070C0"/>
                </a:solidFill>
              </a:rPr>
              <a:t>奔放</a:t>
            </a:r>
            <a:endParaRPr lang="zh-TW" altLang="en-US" sz="1600" b="1" dirty="0">
              <a:solidFill>
                <a:srgbClr val="0070C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997969" y="1132115"/>
            <a:ext cx="1290735" cy="333829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rgbClr val="0070C0"/>
                </a:solidFill>
              </a:rPr>
              <a:t>夏日</a:t>
            </a:r>
            <a:r>
              <a:rPr lang="zh-TW" altLang="en-US" b="1" dirty="0" smtClean="0">
                <a:solidFill>
                  <a:srgbClr val="0070C0"/>
                </a:solidFill>
              </a:rPr>
              <a:t>奔放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47213" y="1132115"/>
            <a:ext cx="1092395" cy="333829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b="1" dirty="0" smtClean="0">
                <a:solidFill>
                  <a:srgbClr val="0070C0"/>
                </a:solidFill>
              </a:rPr>
              <a:t>夏日</a:t>
            </a:r>
            <a:r>
              <a:rPr lang="zh-TW" altLang="en-US" sz="1600" b="1" dirty="0" smtClean="0">
                <a:solidFill>
                  <a:srgbClr val="0070C0"/>
                </a:solidFill>
              </a:rPr>
              <a:t>奔放</a:t>
            </a:r>
            <a:endParaRPr lang="zh-TW" altLang="en-US" sz="1600" b="1" dirty="0">
              <a:solidFill>
                <a:srgbClr val="0070C0"/>
              </a:solidFill>
            </a:endParaRPr>
          </a:p>
        </p:txBody>
      </p:sp>
      <p:pic>
        <p:nvPicPr>
          <p:cNvPr id="18" name="圖片 17" descr="09_GAP_CHINA_SUMMER16_056.jpg"/>
          <p:cNvPicPr>
            <a:picLocks noChangeAspect="1"/>
          </p:cNvPicPr>
          <p:nvPr/>
        </p:nvPicPr>
        <p:blipFill>
          <a:blip r:embed="rId6"/>
          <a:srcRect l="39841" r="37937"/>
          <a:stretch>
            <a:fillRect/>
          </a:stretch>
        </p:blipFill>
        <p:spPr>
          <a:xfrm>
            <a:off x="3905344" y="1891857"/>
            <a:ext cx="1769741" cy="2359950"/>
          </a:xfrm>
          <a:prstGeom prst="rect">
            <a:avLst/>
          </a:prstGeom>
        </p:spPr>
      </p:pic>
      <p:pic>
        <p:nvPicPr>
          <p:cNvPr id="21" name="圖片 20" descr="12_GAP_CHINA_SUMMER16_201.jpg"/>
          <p:cNvPicPr>
            <a:picLocks noChangeAspect="1"/>
          </p:cNvPicPr>
          <p:nvPr/>
        </p:nvPicPr>
        <p:blipFill>
          <a:blip r:embed="rId7"/>
          <a:srcRect l="42074" r="43704"/>
          <a:stretch>
            <a:fillRect/>
          </a:stretch>
        </p:blipFill>
        <p:spPr>
          <a:xfrm>
            <a:off x="1139108" y="1688657"/>
            <a:ext cx="1300500" cy="2712720"/>
          </a:xfrm>
          <a:prstGeom prst="rect">
            <a:avLst/>
          </a:prstGeom>
        </p:spPr>
      </p:pic>
      <p:pic>
        <p:nvPicPr>
          <p:cNvPr id="25" name="圖片 24" descr="09_GAP_CHINA_SUMMER16_056.jpg"/>
          <p:cNvPicPr>
            <a:picLocks noChangeAspect="1"/>
          </p:cNvPicPr>
          <p:nvPr/>
        </p:nvPicPr>
        <p:blipFill>
          <a:blip r:embed="rId6"/>
          <a:srcRect l="39841" r="37937"/>
          <a:stretch>
            <a:fillRect/>
          </a:stretch>
        </p:blipFill>
        <p:spPr>
          <a:xfrm>
            <a:off x="7357170" y="2153597"/>
            <a:ext cx="1011586" cy="1348950"/>
          </a:xfrm>
          <a:prstGeom prst="rect">
            <a:avLst/>
          </a:prstGeom>
        </p:spPr>
      </p:pic>
      <p:pic>
        <p:nvPicPr>
          <p:cNvPr id="26" name="圖片 25" descr="12_GAP_CHINA_SUMMER16_201.jpg"/>
          <p:cNvPicPr>
            <a:picLocks noChangeAspect="1"/>
          </p:cNvPicPr>
          <p:nvPr/>
        </p:nvPicPr>
        <p:blipFill>
          <a:blip r:embed="rId7"/>
          <a:srcRect l="42074" r="43704"/>
          <a:stretch>
            <a:fillRect/>
          </a:stretch>
        </p:blipFill>
        <p:spPr>
          <a:xfrm>
            <a:off x="6638767" y="2153597"/>
            <a:ext cx="718403" cy="1498520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6497782" y="3905128"/>
            <a:ext cx="2352542" cy="13194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領夏日優惠去</a:t>
            </a:r>
            <a:r>
              <a:rPr lang="en-US" altLang="zh-TW" dirty="0"/>
              <a:t>&gt;&gt;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6997969" y="6070545"/>
            <a:ext cx="186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看</a:t>
            </a:r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完行程可以獲得</a:t>
            </a:r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優惠券</a:t>
            </a:r>
            <a:endParaRPr lang="en-US" altLang="zh-TW" sz="1200" dirty="0" smtClean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優惠券頁面可按</a:t>
            </a:r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分享</a:t>
            </a:r>
            <a:endParaRPr lang="en-US" altLang="zh-TW" sz="1200" dirty="0" smtClean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以參加抽獎</a:t>
            </a:r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活動</a:t>
            </a:r>
            <a:endParaRPr lang="zh-TW" altLang="en-US" sz="1200" dirty="0" smtClean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9" descr="ip2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90975" y="579762"/>
            <a:ext cx="2519999" cy="5644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等腰三角形 12"/>
          <p:cNvSpPr/>
          <p:nvPr/>
        </p:nvSpPr>
        <p:spPr>
          <a:xfrm>
            <a:off x="4801721" y="324275"/>
            <a:ext cx="261258" cy="181684"/>
          </a:xfrm>
          <a:prstGeom prst="triangle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7" name="图片 9" descr="ip2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4225" y="579762"/>
            <a:ext cx="2519999" cy="5644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文字方塊 40"/>
          <p:cNvSpPr txBox="1"/>
          <p:nvPr/>
        </p:nvSpPr>
        <p:spPr>
          <a:xfrm>
            <a:off x="1093800" y="6267752"/>
            <a:ext cx="1625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latin typeface="微軟正黑體" pitchFamily="34" charset="-120"/>
                <a:ea typeface="微軟正黑體" pitchFamily="34" charset="-120"/>
              </a:rPr>
              <a:t>領取優惠券頁面</a:t>
            </a:r>
            <a:endParaRPr lang="en-US" altLang="zh-TW" sz="1200" dirty="0" smtClean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075" name="Picture 3" descr="\\Nas-webgene\網路基因\專案組\GAP\0_campaign\2016_Q2_Summer campaign\提案\mock_up\0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4224" y="1126727"/>
            <a:ext cx="2520000" cy="4473000"/>
          </a:xfrm>
          <a:prstGeom prst="rect">
            <a:avLst/>
          </a:prstGeom>
          <a:noFill/>
        </p:spPr>
      </p:pic>
      <p:pic>
        <p:nvPicPr>
          <p:cNvPr id="8" name="圖片 7" descr="07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87990" y="1147192"/>
            <a:ext cx="2508470" cy="4452535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827314" y="4107543"/>
            <a:ext cx="1891847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盛夏</a:t>
            </a:r>
            <a:r>
              <a:rPr lang="zh-TW" altLang="en-US" dirty="0" smtClean="0">
                <a:solidFill>
                  <a:schemeClr val="bg1"/>
                </a:solidFill>
              </a:rPr>
              <a:t>優惠券</a:t>
            </a:r>
            <a:r>
              <a:rPr lang="en-US" altLang="zh-TW" dirty="0" smtClean="0">
                <a:solidFill>
                  <a:schemeClr val="bg1"/>
                </a:solidFill>
              </a:rPr>
              <a:t>GET</a:t>
            </a:r>
            <a:r>
              <a:rPr lang="zh-TW" altLang="en-US" dirty="0" smtClean="0">
                <a:solidFill>
                  <a:schemeClr val="bg1"/>
                </a:solidFill>
              </a:rPr>
              <a:t>！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0" name="等腰三角形 9"/>
          <p:cNvSpPr/>
          <p:nvPr/>
        </p:nvSpPr>
        <p:spPr>
          <a:xfrm>
            <a:off x="1494971" y="324275"/>
            <a:ext cx="261258" cy="181684"/>
          </a:xfrm>
          <a:prstGeom prst="triangle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4577213" y="6267752"/>
            <a:ext cx="1625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latin typeface="微軟正黑體" pitchFamily="34" charset="-120"/>
                <a:ea typeface="微軟正黑體" pitchFamily="34" charset="-120"/>
              </a:rPr>
              <a:t>優惠券示意</a:t>
            </a:r>
            <a:endParaRPr lang="en-US" altLang="zh-TW" sz="1200" dirty="0" smtClean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" name="矩形圖說文字 14"/>
          <p:cNvSpPr/>
          <p:nvPr/>
        </p:nvSpPr>
        <p:spPr>
          <a:xfrm>
            <a:off x="6310973" y="2438400"/>
            <a:ext cx="2295997" cy="1219200"/>
          </a:xfrm>
          <a:prstGeom prst="wedgeRectCallout">
            <a:avLst>
              <a:gd name="adj1" fmla="val -43368"/>
              <a:gd name="adj2" fmla="val 83929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憑此畫面截圖</a:t>
            </a:r>
            <a:r>
              <a:rPr lang="zh-TW" altLang="en-US" dirty="0" smtClean="0">
                <a:solidFill>
                  <a:schemeClr val="tx1"/>
                </a:solidFill>
              </a:rPr>
              <a:t>，</a:t>
            </a:r>
            <a:r>
              <a:rPr lang="zh-TW" altLang="en-US" dirty="0" smtClean="0">
                <a:solidFill>
                  <a:schemeClr val="tx1"/>
                </a:solidFill>
              </a:rPr>
              <a:t>即可享</a:t>
            </a:r>
            <a:r>
              <a:rPr lang="zh-TW" altLang="en-US" dirty="0" smtClean="0">
                <a:solidFill>
                  <a:schemeClr val="tx1"/>
                </a:solidFill>
              </a:rPr>
              <a:t>門市優惠</a:t>
            </a:r>
            <a:r>
              <a:rPr lang="zh-TW" altLang="en-US" dirty="0" smtClean="0">
                <a:solidFill>
                  <a:schemeClr val="tx1"/>
                </a:solidFill>
              </a:rPr>
              <a:t>！</a:t>
            </a:r>
            <a:endParaRPr lang="zh-TW" altLang="en-US" dirty="0"/>
          </a:p>
        </p:txBody>
      </p:sp>
      <p:pic>
        <p:nvPicPr>
          <p:cNvPr id="16" name="Picture 2" descr="\\Nas-webgene\網路基因\專案組\GAP\0_campaign\2016_Q2_Summer campaign\設計\KV\08_GAP_CHINA_SUMMER16_027.jpg"/>
          <p:cNvPicPr>
            <a:picLocks noChangeAspect="1" noChangeArrowheads="1"/>
          </p:cNvPicPr>
          <p:nvPr/>
        </p:nvPicPr>
        <p:blipFill>
          <a:blip r:embed="rId5"/>
          <a:srcRect l="39206" r="36555"/>
          <a:stretch>
            <a:fillRect/>
          </a:stretch>
        </p:blipFill>
        <p:spPr bwMode="auto">
          <a:xfrm>
            <a:off x="48771" y="4326503"/>
            <a:ext cx="1045029" cy="1273224"/>
          </a:xfrm>
          <a:prstGeom prst="rect">
            <a:avLst/>
          </a:prstGeom>
          <a:noFill/>
        </p:spPr>
      </p:pic>
      <p:grpSp>
        <p:nvGrpSpPr>
          <p:cNvPr id="3" name="群組 2"/>
          <p:cNvGrpSpPr/>
          <p:nvPr/>
        </p:nvGrpSpPr>
        <p:grpSpPr>
          <a:xfrm>
            <a:off x="4456805" y="1800286"/>
            <a:ext cx="1751546" cy="338554"/>
            <a:chOff x="4770365" y="1800286"/>
            <a:chExt cx="1751546" cy="338554"/>
          </a:xfrm>
        </p:grpSpPr>
        <p:sp>
          <p:nvSpPr>
            <p:cNvPr id="14" name="文字方塊 13"/>
            <p:cNvSpPr txBox="1"/>
            <p:nvPr/>
          </p:nvSpPr>
          <p:spPr>
            <a:xfrm>
              <a:off x="4770365" y="1800286"/>
              <a:ext cx="1751546" cy="338554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zh-TW" altLang="en-US" sz="1600" dirty="0" smtClean="0">
                  <a:solidFill>
                    <a:schemeClr val="bg1"/>
                  </a:solidFill>
                </a:rPr>
                <a:t>分享</a:t>
              </a:r>
              <a:r>
                <a:rPr lang="zh-TW" altLang="en-US" sz="1600" dirty="0" smtClean="0">
                  <a:solidFill>
                    <a:schemeClr val="bg1"/>
                  </a:solidFill>
                </a:rPr>
                <a:t>送你住飯店</a:t>
              </a:r>
              <a:endParaRPr lang="zh-TW" altLang="en-US" sz="1600" dirty="0">
                <a:solidFill>
                  <a:schemeClr val="bg1"/>
                </a:solidFill>
              </a:endParaRPr>
            </a:p>
          </p:txBody>
        </p:sp>
        <p:pic>
          <p:nvPicPr>
            <p:cNvPr id="2" name="圖片 1" descr="螢幕快照 2016-04-13 下午6.22.56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6043" y="1847414"/>
              <a:ext cx="204337" cy="26006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9" descr="ip2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7163" y="568720"/>
            <a:ext cx="2519999" cy="5644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图片 9" descr="ip2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2635" y="568720"/>
            <a:ext cx="2539254" cy="5687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文字方塊 23"/>
          <p:cNvSpPr txBox="1"/>
          <p:nvPr/>
        </p:nvSpPr>
        <p:spPr>
          <a:xfrm>
            <a:off x="1185264" y="6256710"/>
            <a:ext cx="1854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latin typeface="微軟正黑體" pitchFamily="34" charset="-120"/>
                <a:ea typeface="微軟正黑體" pitchFamily="34" charset="-120"/>
              </a:rPr>
              <a:t>分享頁面</a:t>
            </a:r>
            <a:endParaRPr lang="zh-TW" altLang="en-US" sz="12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3652210" y="6299842"/>
            <a:ext cx="1625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latin typeface="微軟正黑體" pitchFamily="34" charset="-120"/>
                <a:ea typeface="微軟正黑體" pitchFamily="34" charset="-120"/>
              </a:rPr>
              <a:t>資料填寫頁面</a:t>
            </a:r>
            <a:endParaRPr lang="en-US" altLang="zh-TW" sz="1200" dirty="0" smtClean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076" name="Picture 4" descr="\\Nas-webgene\網路基因\專案組\GAP\0_campaign\2016_Q2_Summer campaign\提案\mock_up\0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7163" y="1115685"/>
            <a:ext cx="2520000" cy="4473000"/>
          </a:xfrm>
          <a:prstGeom prst="rect">
            <a:avLst/>
          </a:prstGeom>
          <a:noFill/>
        </p:spPr>
      </p:pic>
      <p:sp>
        <p:nvSpPr>
          <p:cNvPr id="9" name="矩形 8"/>
          <p:cNvSpPr/>
          <p:nvPr/>
        </p:nvSpPr>
        <p:spPr>
          <a:xfrm>
            <a:off x="3039714" y="1207752"/>
            <a:ext cx="2537434" cy="4380523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Calibri"/>
              <a:ea typeface="新細明體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281991" y="1661529"/>
            <a:ext cx="20206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rgbClr val="92D050"/>
                </a:solidFill>
                <a:latin typeface="Calibri"/>
                <a:ea typeface="新細明體"/>
              </a:rPr>
              <a:t>抽住宿</a:t>
            </a:r>
            <a:r>
              <a:rPr lang="en-US" altLang="zh-TW" sz="2000" b="1" dirty="0" smtClean="0">
                <a:solidFill>
                  <a:srgbClr val="92D050"/>
                </a:solidFill>
                <a:latin typeface="Calibri"/>
                <a:ea typeface="新細明體"/>
              </a:rPr>
              <a:t>Last</a:t>
            </a:r>
            <a:r>
              <a:rPr lang="zh-TW" altLang="en-US" sz="2000" b="1" dirty="0" smtClean="0">
                <a:solidFill>
                  <a:srgbClr val="92D050"/>
                </a:solidFill>
                <a:latin typeface="Calibri"/>
                <a:ea typeface="新細明體"/>
              </a:rPr>
              <a:t> </a:t>
            </a:r>
            <a:r>
              <a:rPr lang="en-US" altLang="zh-TW" sz="2000" b="1" dirty="0" smtClean="0">
                <a:solidFill>
                  <a:srgbClr val="92D050"/>
                </a:solidFill>
                <a:latin typeface="Calibri"/>
                <a:ea typeface="新細明體"/>
              </a:rPr>
              <a:t>Step</a:t>
            </a:r>
          </a:p>
          <a:p>
            <a:endParaRPr lang="zh-TW" altLang="en-US" sz="2000" b="1" dirty="0">
              <a:solidFill>
                <a:srgbClr val="92D050"/>
              </a:solidFill>
              <a:latin typeface="Calibri"/>
              <a:ea typeface="新細明體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281991" y="2289846"/>
            <a:ext cx="653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姓名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267477" y="2764446"/>
            <a:ext cx="116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手機號碼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3281991" y="3191834"/>
            <a:ext cx="900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E-mail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3300135" y="3919761"/>
            <a:ext cx="202061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填寫完成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請讓我中獎！</a:t>
            </a:r>
            <a:endParaRPr lang="en-US" altLang="zh-TW" dirty="0" smtClean="0">
              <a:solidFill>
                <a:schemeClr val="bg1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202499" y="4522789"/>
            <a:ext cx="223493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獎品</a:t>
            </a:r>
            <a:r>
              <a:rPr lang="en-US" altLang="zh-TW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br>
              <a:rPr lang="en-US" altLang="zh-TW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zh-TW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</a:t>
            </a:r>
            <a:r>
              <a:rPr lang="en-US" altLang="zh-TW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xx</a:t>
            </a:r>
            <a:r>
              <a:rPr lang="zh-TW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飯店</a:t>
            </a:r>
            <a:r>
              <a:rPr lang="en-US" altLang="zh-TW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zh-TW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天</a:t>
            </a:r>
            <a:r>
              <a:rPr lang="en-US" altLang="zh-TW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zh-TW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夜雙人住宿券  </a:t>
            </a:r>
            <a:r>
              <a:rPr lang="en-US" altLang="zh-TW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zh-TW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名</a:t>
            </a:r>
            <a:endParaRPr lang="en-US" altLang="zh-TW" sz="11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TW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</a:t>
            </a:r>
            <a:r>
              <a:rPr lang="en-US" altLang="zh-TW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xx</a:t>
            </a:r>
            <a:r>
              <a:rPr lang="zh-TW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飯店</a:t>
            </a:r>
            <a:r>
              <a:rPr lang="en-US" altLang="zh-TW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zh-TW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天</a:t>
            </a:r>
            <a:r>
              <a:rPr lang="en-US" altLang="zh-TW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zh-TW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夜雙人住宿券  </a:t>
            </a:r>
            <a:r>
              <a:rPr lang="en-US" altLang="zh-TW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zh-TW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名</a:t>
            </a:r>
            <a:endParaRPr lang="en-US" altLang="zh-TW" sz="11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TW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</a:t>
            </a:r>
            <a:r>
              <a:rPr lang="en-US" altLang="zh-TW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xx</a:t>
            </a:r>
            <a:r>
              <a:rPr lang="zh-TW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飯店</a:t>
            </a:r>
            <a:r>
              <a:rPr lang="en-US" altLang="zh-TW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zh-TW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天</a:t>
            </a:r>
            <a:r>
              <a:rPr lang="en-US" altLang="zh-TW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zh-TW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夜雙人住宿券  </a:t>
            </a:r>
            <a:r>
              <a:rPr lang="en-US" altLang="zh-TW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zh-TW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名</a:t>
            </a:r>
            <a:endParaRPr lang="en-US" altLang="zh-TW" sz="11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TW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</a:t>
            </a:r>
            <a:r>
              <a:rPr lang="en-US" altLang="zh-TW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xx</a:t>
            </a:r>
            <a:r>
              <a:rPr lang="zh-TW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飯店</a:t>
            </a:r>
            <a:r>
              <a:rPr lang="en-US" altLang="zh-TW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zh-TW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天</a:t>
            </a:r>
            <a:r>
              <a:rPr lang="en-US" altLang="zh-TW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zh-TW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夜雙人住宿券  </a:t>
            </a:r>
            <a:r>
              <a:rPr lang="en-US" altLang="zh-TW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zh-TW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名</a:t>
            </a:r>
            <a:endParaRPr lang="zh-TW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40127" y="3059975"/>
            <a:ext cx="1490273" cy="277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盛放</a:t>
            </a:r>
            <a:r>
              <a:rPr lang="zh-TW" altLang="en-US" sz="2000" b="1" dirty="0" smtClean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夏天</a:t>
            </a:r>
            <a:r>
              <a:rPr lang="zh-TW" altLang="en-US" sz="2000" b="1" dirty="0" smtClean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！</a:t>
            </a:r>
            <a:endParaRPr lang="en-US" altLang="zh-TW" sz="2000" b="1" dirty="0" smtClean="0">
              <a:solidFill>
                <a:srgbClr val="00206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9" name="等腰三角形 18"/>
          <p:cNvSpPr/>
          <p:nvPr/>
        </p:nvSpPr>
        <p:spPr>
          <a:xfrm>
            <a:off x="1378862" y="270101"/>
            <a:ext cx="261258" cy="181684"/>
          </a:xfrm>
          <a:prstGeom prst="triangle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图片 9" descr="ip2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66174" y="568720"/>
            <a:ext cx="2539254" cy="5687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文字方塊 20"/>
          <p:cNvSpPr txBox="1"/>
          <p:nvPr/>
        </p:nvSpPr>
        <p:spPr>
          <a:xfrm>
            <a:off x="6575749" y="6299842"/>
            <a:ext cx="1625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latin typeface="微軟正黑體" pitchFamily="34" charset="-120"/>
                <a:ea typeface="微軟正黑體" pitchFamily="34" charset="-120"/>
              </a:rPr>
              <a:t>資料填寫完成頁面</a:t>
            </a:r>
            <a:endParaRPr lang="en-US" altLang="zh-TW" sz="1200" dirty="0" smtClean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963253" y="1207752"/>
            <a:ext cx="2537434" cy="4380523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Calibri"/>
              <a:ea typeface="新細明體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6340356" y="1661529"/>
            <a:ext cx="1773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92D050"/>
                </a:solidFill>
                <a:latin typeface="Calibri"/>
                <a:ea typeface="新細明體"/>
              </a:rPr>
              <a:t>資料填寫完成</a:t>
            </a:r>
            <a:endParaRPr lang="zh-TW" altLang="en-US" sz="2000" b="1" dirty="0">
              <a:solidFill>
                <a:srgbClr val="92D050"/>
              </a:solidFill>
              <a:latin typeface="Calibri"/>
              <a:ea typeface="新細明體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340356" y="4849091"/>
            <a:ext cx="1773670" cy="33855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</a:rPr>
              <a:t>看其他盛夏穿搭</a:t>
            </a:r>
            <a:endParaRPr lang="en-US" altLang="zh-TW" sz="1600" dirty="0" smtClean="0">
              <a:solidFill>
                <a:schemeClr val="bg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105887" y="2453170"/>
            <a:ext cx="2394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 smtClean="0"/>
              <a:t>中獎者我們將會以電話個別通知。</a:t>
            </a:r>
            <a:endParaRPr lang="en-US" altLang="zh-TW" sz="1400" dirty="0" smtClean="0"/>
          </a:p>
          <a:p>
            <a:r>
              <a:rPr lang="zh-TW" altLang="en-US" sz="1400" dirty="0" smtClean="0"/>
              <a:t>祝</a:t>
            </a:r>
            <a:r>
              <a:rPr lang="zh-TW" altLang="en-US" sz="1400" dirty="0" smtClean="0"/>
              <a:t>你</a:t>
            </a:r>
            <a:r>
              <a:rPr lang="zh-TW" altLang="en-US" sz="1400" dirty="0" smtClean="0"/>
              <a:t>幸運中獎</a:t>
            </a:r>
            <a:r>
              <a:rPr lang="zh-TW" altLang="en-US" sz="1400" dirty="0" smtClean="0"/>
              <a:t>！</a:t>
            </a:r>
            <a:endParaRPr lang="zh-TW" altLang="en-US" sz="1400" dirty="0"/>
          </a:p>
        </p:txBody>
      </p:sp>
      <p:sp>
        <p:nvSpPr>
          <p:cNvPr id="25" name="矩形 24"/>
          <p:cNvSpPr/>
          <p:nvPr/>
        </p:nvSpPr>
        <p:spPr>
          <a:xfrm>
            <a:off x="3253622" y="3658151"/>
            <a:ext cx="2394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100" dirty="0" smtClean="0"/>
              <a:t>*以上資料僅供本次活動抽獎使用</a:t>
            </a:r>
            <a:endParaRPr lang="zh-TW" altLang="en-US" sz="11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-2812668" y="3187097"/>
            <a:ext cx="3129831" cy="2215992"/>
          </a:xfrm>
          <a:prstGeom prst="rect">
            <a:avLst/>
          </a:prstGeom>
          <a:solidFill>
            <a:schemeClr val="bg1"/>
          </a:solidFill>
          <a:ln w="19050" cmpd="sng"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dirty="0" smtClean="0">
                <a:solidFill>
                  <a:schemeClr val="bg1">
                    <a:lumMod val="50000"/>
                  </a:schemeClr>
                </a:solidFill>
                <a:latin typeface="微軟正黑體"/>
                <a:ea typeface="微軟正黑體"/>
                <a:cs typeface="微軟正黑體"/>
              </a:rPr>
              <a:t>[</a:t>
            </a:r>
            <a:r>
              <a:rPr kumimoji="1" lang="zh-TW" altLang="en-US" dirty="0" smtClean="0">
                <a:solidFill>
                  <a:schemeClr val="bg1">
                    <a:lumMod val="50000"/>
                  </a:schemeClr>
                </a:solidFill>
                <a:latin typeface="微軟正黑體"/>
                <a:ea typeface="微軟正黑體"/>
                <a:cs typeface="微軟正黑體"/>
              </a:rPr>
              <a:t>新</a:t>
            </a:r>
            <a:r>
              <a:rPr kumimoji="1" lang="zh-TW" altLang="en-US" dirty="0" smtClean="0">
                <a:solidFill>
                  <a:schemeClr val="bg1">
                    <a:lumMod val="50000"/>
                  </a:schemeClr>
                </a:solidFill>
                <a:latin typeface="微軟正黑體"/>
                <a:ea typeface="微軟正黑體"/>
                <a:cs typeface="微軟正黑體"/>
              </a:rPr>
              <a:t>連結</a:t>
            </a:r>
            <a:r>
              <a:rPr kumimoji="1" lang="zh-TW" altLang="en-US" dirty="0" smtClean="0">
                <a:solidFill>
                  <a:schemeClr val="bg1">
                    <a:lumMod val="50000"/>
                  </a:schemeClr>
                </a:solidFill>
                <a:latin typeface="微軟正黑體"/>
                <a:ea typeface="微軟正黑體"/>
                <a:cs typeface="微軟正黑體"/>
              </a:rPr>
              <a:t>標題</a:t>
            </a:r>
            <a:r>
              <a:rPr kumimoji="1" lang="en-US" altLang="zh-TW" dirty="0" smtClean="0">
                <a:solidFill>
                  <a:schemeClr val="bg1">
                    <a:lumMod val="50000"/>
                  </a:schemeClr>
                </a:solidFill>
                <a:latin typeface="微軟正黑體"/>
                <a:ea typeface="微軟正黑體"/>
                <a:cs typeface="微軟正黑體"/>
              </a:rPr>
              <a:t>]</a:t>
            </a:r>
            <a:endParaRPr kumimoji="1" lang="en-US" altLang="zh-TW" dirty="0">
              <a:solidFill>
                <a:schemeClr val="bg1">
                  <a:lumMod val="50000"/>
                </a:schemeClr>
              </a:solidFill>
              <a:latin typeface="微軟正黑體"/>
              <a:ea typeface="微軟正黑體"/>
              <a:cs typeface="微軟正黑體"/>
            </a:endParaRPr>
          </a:p>
          <a:p>
            <a:r>
              <a:rPr kumimoji="1" lang="zh-TW" altLang="en-US" b="1" dirty="0" smtClean="0">
                <a:latin typeface="微軟正黑體"/>
                <a:ea typeface="微軟正黑體"/>
                <a:cs typeface="微軟正黑體"/>
              </a:rPr>
              <a:t>這個夏天和</a:t>
            </a:r>
            <a:r>
              <a:rPr kumimoji="1" lang="en-US" altLang="zh-TW" b="1" dirty="0" smtClean="0">
                <a:latin typeface="微軟正黑體"/>
                <a:ea typeface="微軟正黑體"/>
                <a:cs typeface="微軟正黑體"/>
              </a:rPr>
              <a:t>Gap</a:t>
            </a:r>
            <a:r>
              <a:rPr kumimoji="1" lang="zh-TW" altLang="en-US" b="1" dirty="0" smtClean="0">
                <a:latin typeface="微軟正黑體"/>
                <a:ea typeface="微軟正黑體"/>
                <a:cs typeface="微軟正黑體"/>
              </a:rPr>
              <a:t>一起</a:t>
            </a:r>
            <a:r>
              <a:rPr kumimoji="1" lang="zh-TW" altLang="en-US" b="1" dirty="0" smtClean="0">
                <a:latin typeface="微軟正黑體"/>
                <a:ea typeface="微軟正黑體"/>
                <a:cs typeface="微軟正黑體"/>
              </a:rPr>
              <a:t>放肆玩</a:t>
            </a:r>
            <a:endParaRPr kumimoji="1" lang="en-US" altLang="zh-TW" b="1" dirty="0" smtClean="0">
              <a:latin typeface="微軟正黑體"/>
              <a:ea typeface="微軟正黑體"/>
              <a:cs typeface="微軟正黑體"/>
            </a:endParaRPr>
          </a:p>
          <a:p>
            <a:endParaRPr kumimoji="1" lang="en-US" altLang="zh-TW" b="1" dirty="0">
              <a:latin typeface="微軟正黑體"/>
              <a:ea typeface="微軟正黑體"/>
              <a:cs typeface="微軟正黑體"/>
            </a:endParaRPr>
          </a:p>
          <a:p>
            <a:r>
              <a:rPr kumimoji="1" lang="en-US" altLang="zh-TW" sz="1400" dirty="0" smtClean="0">
                <a:solidFill>
                  <a:srgbClr val="7F7F7F"/>
                </a:solidFill>
                <a:latin typeface="微軟正黑體"/>
                <a:ea typeface="微軟正黑體"/>
                <a:cs typeface="微軟正黑體"/>
              </a:rPr>
              <a:t>[</a:t>
            </a:r>
            <a:r>
              <a:rPr kumimoji="1" lang="zh-TW" altLang="en-US" sz="1400" dirty="0" smtClean="0">
                <a:solidFill>
                  <a:srgbClr val="7F7F7F"/>
                </a:solidFill>
                <a:latin typeface="微軟正黑體"/>
                <a:ea typeface="微軟正黑體"/>
                <a:cs typeface="微軟正黑體"/>
              </a:rPr>
              <a:t>新</a:t>
            </a:r>
            <a:r>
              <a:rPr kumimoji="1" lang="zh-TW" altLang="en-US" sz="1400" dirty="0" smtClean="0">
                <a:solidFill>
                  <a:srgbClr val="7F7F7F"/>
                </a:solidFill>
                <a:latin typeface="微軟正黑體"/>
                <a:ea typeface="微軟正黑體"/>
                <a:cs typeface="微軟正黑體"/>
              </a:rPr>
              <a:t>連結內</a:t>
            </a:r>
            <a:r>
              <a:rPr kumimoji="1" lang="zh-TW" altLang="en-US" sz="1400" dirty="0" smtClean="0">
                <a:solidFill>
                  <a:srgbClr val="7F7F7F"/>
                </a:solidFill>
                <a:latin typeface="微軟正黑體"/>
                <a:ea typeface="微軟正黑體"/>
                <a:cs typeface="微軟正黑體"/>
              </a:rPr>
              <a:t>文</a:t>
            </a:r>
            <a:r>
              <a:rPr kumimoji="1" lang="en-US" altLang="zh-TW" sz="1400" dirty="0" smtClean="0">
                <a:solidFill>
                  <a:srgbClr val="7F7F7F"/>
                </a:solidFill>
                <a:latin typeface="微軟正黑體"/>
                <a:ea typeface="微軟正黑體"/>
                <a:cs typeface="微軟正黑體"/>
              </a:rPr>
              <a:t>]</a:t>
            </a:r>
          </a:p>
          <a:p>
            <a:r>
              <a:rPr kumimoji="1" lang="zh-TW" altLang="en-US" sz="1400" dirty="0" smtClean="0">
                <a:latin typeface="微軟正黑體"/>
                <a:ea typeface="微軟正黑體"/>
                <a:cs typeface="微軟正黑體"/>
              </a:rPr>
              <a:t>不只要好玩，</a:t>
            </a:r>
            <a:r>
              <a:rPr kumimoji="1" lang="en-US" altLang="zh-TW" sz="1400" dirty="0" smtClean="0">
                <a:latin typeface="微軟正黑體"/>
                <a:ea typeface="微軟正黑體"/>
                <a:cs typeface="微軟正黑體"/>
              </a:rPr>
              <a:t>Gap</a:t>
            </a:r>
            <a:r>
              <a:rPr kumimoji="1" lang="zh-TW" altLang="en-US" sz="1400" dirty="0" smtClean="0">
                <a:latin typeface="微軟正黑體"/>
                <a:ea typeface="微軟正黑體"/>
                <a:cs typeface="微軟正黑體"/>
              </a:rPr>
              <a:t>要你這個夏天玩得「很好看」！</a:t>
            </a:r>
            <a:endParaRPr kumimoji="1" lang="en-US" altLang="zh-TW" sz="1400" dirty="0" smtClean="0">
              <a:latin typeface="微軟正黑體"/>
              <a:ea typeface="微軟正黑體"/>
              <a:cs typeface="微軟正黑體"/>
            </a:endParaRPr>
          </a:p>
          <a:p>
            <a:r>
              <a:rPr kumimoji="1" lang="zh-TW" altLang="en-US" sz="1400" dirty="0" smtClean="0">
                <a:latin typeface="微軟正黑體"/>
                <a:ea typeface="微軟正黑體"/>
                <a:cs typeface="微軟正黑體"/>
              </a:rPr>
              <a:t>現在看夏日穿搭送你治裝優惠，分享活動再抽飯店住宿券。</a:t>
            </a:r>
            <a:r>
              <a:rPr kumimoji="1" lang="zh-TW" altLang="en-US" sz="1400" dirty="0" smtClean="0">
                <a:latin typeface="微軟正黑體"/>
                <a:ea typeface="微軟正黑體"/>
                <a:cs typeface="微軟正黑體"/>
              </a:rPr>
              <a:t>你說這麼好康怎麼能不參加！</a:t>
            </a:r>
            <a:endParaRPr kumimoji="1" lang="zh-TW" altLang="en-US" dirty="0">
              <a:solidFill>
                <a:srgbClr val="7F7F7F"/>
              </a:solidFill>
              <a:latin typeface="微軟正黑體"/>
              <a:ea typeface="微軟正黑體"/>
              <a:cs typeface="微軟正黑體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8882</TotalTime>
  <Words>641</Words>
  <Application>Microsoft Macintosh PowerPoint</Application>
  <PresentationFormat>如螢幕大小 (4:3)</PresentationFormat>
  <Paragraphs>173</Paragraphs>
  <Slides>13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4" baseType="lpstr">
      <vt:lpstr>Office Theme</vt:lpstr>
      <vt:lpstr> 2016 Summer Campaign  4.21~6.15  </vt:lpstr>
      <vt:lpstr>Lite- 風格穿搭x兩天的旅行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視覺/文字調整</vt:lpstr>
      <vt:lpstr>Timeline</vt:lpstr>
      <vt:lpstr>時程一覽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Brenda Kong</dc:creator>
  <cp:lastModifiedBy>佳昕 劉</cp:lastModifiedBy>
  <cp:revision>843</cp:revision>
  <dcterms:created xsi:type="dcterms:W3CDTF">2014-08-12T16:22:39Z</dcterms:created>
  <dcterms:modified xsi:type="dcterms:W3CDTF">2016-04-13T11:18:01Z</dcterms:modified>
</cp:coreProperties>
</file>